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90" r:id="rId2"/>
    <p:sldId id="358" r:id="rId3"/>
    <p:sldId id="405" r:id="rId4"/>
    <p:sldId id="483" r:id="rId5"/>
    <p:sldId id="412" r:id="rId6"/>
    <p:sldId id="413" r:id="rId7"/>
    <p:sldId id="414" r:id="rId8"/>
    <p:sldId id="415" r:id="rId9"/>
    <p:sldId id="416" r:id="rId10"/>
    <p:sldId id="491" r:id="rId11"/>
    <p:sldId id="447" r:id="rId12"/>
    <p:sldId id="448" r:id="rId13"/>
    <p:sldId id="450" r:id="rId14"/>
    <p:sldId id="417" r:id="rId15"/>
    <p:sldId id="495" r:id="rId16"/>
    <p:sldId id="410" r:id="rId17"/>
    <p:sldId id="411" r:id="rId18"/>
    <p:sldId id="406" r:id="rId19"/>
    <p:sldId id="408" r:id="rId20"/>
    <p:sldId id="421" r:id="rId21"/>
    <p:sldId id="422" r:id="rId22"/>
    <p:sldId id="425" r:id="rId23"/>
    <p:sldId id="426" r:id="rId24"/>
    <p:sldId id="432" r:id="rId25"/>
    <p:sldId id="453" r:id="rId26"/>
    <p:sldId id="452" r:id="rId27"/>
    <p:sldId id="454" r:id="rId28"/>
    <p:sldId id="455" r:id="rId29"/>
    <p:sldId id="456" r:id="rId30"/>
    <p:sldId id="490" r:id="rId31"/>
    <p:sldId id="457" r:id="rId32"/>
    <p:sldId id="458" r:id="rId33"/>
    <p:sldId id="459" r:id="rId34"/>
    <p:sldId id="460" r:id="rId35"/>
    <p:sldId id="461" r:id="rId36"/>
    <p:sldId id="462" r:id="rId37"/>
    <p:sldId id="463" r:id="rId38"/>
    <p:sldId id="464" r:id="rId39"/>
    <p:sldId id="465" r:id="rId40"/>
    <p:sldId id="466" r:id="rId41"/>
    <p:sldId id="467" r:id="rId42"/>
    <p:sldId id="473" r:id="rId43"/>
    <p:sldId id="474" r:id="rId44"/>
    <p:sldId id="470" r:id="rId45"/>
    <p:sldId id="471" r:id="rId46"/>
    <p:sldId id="472" r:id="rId47"/>
    <p:sldId id="475" r:id="rId48"/>
    <p:sldId id="476" r:id="rId49"/>
    <p:sldId id="451" r:id="rId50"/>
    <p:sldId id="477" r:id="rId51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4FE"/>
    <a:srgbClr val="CCECFF"/>
    <a:srgbClr val="DDDDDD"/>
    <a:srgbClr val="EEEDFD"/>
    <a:srgbClr val="E6E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3333" autoAdjust="0"/>
    <p:restoredTop sz="94706" autoAdjust="0"/>
  </p:normalViewPr>
  <p:slideViewPr>
    <p:cSldViewPr>
      <p:cViewPr varScale="1">
        <p:scale>
          <a:sx n="63" d="100"/>
          <a:sy n="63" d="100"/>
        </p:scale>
        <p:origin x="632" y="60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200" d="100"/>
        <a:sy n="200" d="100"/>
      </p:scale>
      <p:origin x="0" y="55386"/>
    </p:cViewPr>
  </p:sorterViewPr>
  <p:notesViewPr>
    <p:cSldViewPr showGuides="1">
      <p:cViewPr varScale="1">
        <p:scale>
          <a:sx n="71" d="100"/>
          <a:sy n="71" d="100"/>
        </p:scale>
        <p:origin x="359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2A28C-F97F-824C-BA93-10E054CC7322}" type="datetimeFigureOut">
              <a:rPr lang="en-US" smtClean="0"/>
              <a:pPr/>
              <a:t>1/5/2019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6291B-4CB3-B549-845A-6D056BAA5E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168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403F7-6CBC-46CC-BC47-454A4CF47BE1}" type="datetimeFigureOut">
              <a:rPr lang="en-US" smtClean="0"/>
              <a:pPr/>
              <a:t>1/5/2019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C0F61-367D-4753-AD02-1E7CD8C61FE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05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EFEDBD-215E-40E5-B728-EE4DF1AD6D6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005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اشاره شود که برخی از این</a:t>
            </a:r>
            <a:r>
              <a:rPr lang="fa-IR" baseline="0" dirty="0" smtClean="0"/>
              <a:t> آسیب پذیری ها مربوط به خارج و برخی مربوط به داخل بیمارستان(آسبب پذیری خارجی و داخلی) هستند(</a:t>
            </a:r>
            <a:r>
              <a:rPr lang="en-US" baseline="0" dirty="0" smtClean="0"/>
              <a:t>HDP </a:t>
            </a:r>
            <a:r>
              <a:rPr lang="fa-IR" baseline="0" dirty="0" smtClean="0"/>
              <a:t>دکتر خانکه ص 30).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C0F61-367D-4753-AD02-1E7CD8C61FE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3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7DEAFC2-8BD2-1F4F-BE7B-86928E9CC66D}" type="datetime1">
              <a:rPr lang="en-GB" altLang="en-US" sz="1200"/>
              <a:pPr/>
              <a:t>05/01/2019</a:t>
            </a:fld>
            <a:endParaRPr lang="en-GB" altLang="en-US" sz="1200" dirty="0"/>
          </a:p>
        </p:txBody>
      </p:sp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5D211E30-1CD1-DD4D-BF43-E8A37732D956}" type="slidenum">
              <a:rPr lang="en-US" altLang="en-US" sz="1200"/>
              <a:pPr/>
              <a:t>12</a:t>
            </a:fld>
            <a:endParaRPr lang="en-US" altLang="en-US" sz="1200" dirty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altLang="en-US" dirty="0" smtClean="0">
                <a:ea typeface="ＭＳ Ｐゴシック" charset="-128"/>
                <a:cs typeface="B Zar" panose="00000400000000000000" pitchFamily="2" charset="-78"/>
              </a:rPr>
              <a:t>در مورد اینکه این</a:t>
            </a:r>
            <a:r>
              <a:rPr lang="fa-IR" altLang="en-US" baseline="0" dirty="0" smtClean="0">
                <a:ea typeface="ＭＳ Ｐゴシック" charset="-128"/>
                <a:cs typeface="B Zar" panose="00000400000000000000" pitchFamily="2" charset="-78"/>
              </a:rPr>
              <a:t> یک رابطه نسبتی است توضیح دهید و بگویید که این یک رابطه ریاضی نیست و ما در اینجا همه اجزای خطر را ارزیابی نمیکنیم پس در اینجا فقط تناسب را به دست می آوریم. محصول در این تناسب یک شاخص است و نه یک عدد معنادار. یک شاخص دو یا بیش از دو خوانش از محاسبه مشابه را مقایسه می کند و در اینجا میزان تفاوت شاخص ها معنی داری را مشخص میکند نه خود اعداد.</a:t>
            </a:r>
          </a:p>
        </p:txBody>
      </p:sp>
    </p:spTree>
    <p:extLst>
      <p:ext uri="{BB962C8B-B14F-4D97-AF65-F5344CB8AC3E}">
        <p14:creationId xmlns:p14="http://schemas.microsoft.com/office/powerpoint/2010/main" val="3309724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8525C15-85D3-A144-92F8-DD0951DB8298}" type="datetime1">
              <a:rPr lang="en-GB" altLang="en-US" sz="1200"/>
              <a:pPr/>
              <a:t>05/01/2019</a:t>
            </a:fld>
            <a:endParaRPr lang="en-GB" altLang="en-US" sz="1200" dirty="0"/>
          </a:p>
        </p:txBody>
      </p:sp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AEEA889-7823-0B4E-B595-DB47FC131376}" type="slidenum">
              <a:rPr lang="en-US" altLang="en-US" sz="1200"/>
              <a:pPr/>
              <a:t>23</a:t>
            </a:fld>
            <a:endParaRPr lang="en-US" altLang="en-US" sz="1200" dirty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GB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6007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C0F61-367D-4753-AD02-1E7CD8C61FE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252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كاهش آسیب: </a:t>
            </a:r>
            <a:r>
              <a:rPr lang="fa-I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شامل اقدامات جهت كاهش تأثيرات سوء حوادث و بلاياي پزشكي بر سلامت انسان و عملكرد جامعه به منظور كاهش ميزان آسيب و صدمات، معلوليت ها تلفات انساني است.</a:t>
            </a:r>
          </a:p>
          <a:p>
            <a:pPr algn="r" rtl="1"/>
            <a:r>
              <a:rPr lang="fa-IR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آمادگي: </a:t>
            </a:r>
            <a:r>
              <a:rPr lang="fa-I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شامل اقداماتي كه به صورت پيش گيرانه براي ارائه ي پاسخي مؤثر و كارا به حوادث و بلاياي پزشكي محتمل به شكل برنامه ريزي جامع صورت مي گيرد. اين برنامه براساس فرايند تحليل خطر براي مخاطرات احتمالي و ارزيابي آسيب هاي احتمالي آماده سازي مي شود.</a:t>
            </a:r>
          </a:p>
          <a:p>
            <a:pPr algn="r" rtl="1"/>
            <a:r>
              <a:rPr lang="fa-IR" b="1" dirty="0" smtClean="0"/>
              <a:t>پاسخ</a:t>
            </a:r>
            <a:r>
              <a:rPr lang="fa-IR" dirty="0" smtClean="0"/>
              <a:t>: مرحله اي است كه برنامه ي مقابله با حوادث به طور واقعي با هدف حفظ حيات انسان ها، ارائه ي كمك هاي اوليه، كاهش و ترميم آسيب هاي سيستم هاي موجود و تأمين خدمات مورد نياز قربانيان، فعال مي شود.</a:t>
            </a:r>
          </a:p>
          <a:p>
            <a:pPr algn="r" rtl="1"/>
            <a:r>
              <a:rPr lang="fa-IR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بازیابی: </a:t>
            </a:r>
            <a:r>
              <a:rPr lang="fa-I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شامل كليه اقداماتي كه در جهت تثبيت و بازگردانيدن جامعه به شرايط قبل از حادثه صورت مي گيرد . اين فرايند شامل بازسازي ساختمان ها و ساختارهاي موجود، بازسازي زيرساختارها، اسكان مجدد جامعه و تأمين خدمات مورد نياز بهداشت روان براي بازماندگان مي باشد.</a:t>
            </a:r>
            <a:endParaRPr lang="fa-IR" dirty="0" smtClean="0"/>
          </a:p>
          <a:p>
            <a:endParaRPr lang="fa-IR" dirty="0" smtClean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C0F61-367D-4753-AD02-1E7CD8C61FE8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395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4F1696-D8DF-436D-8057-D3A4F70691FD}" type="slidenum">
              <a:rPr lang="en-US" altLang="en-US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en-US" dirty="0" smtClean="0">
              <a:solidFill>
                <a:prstClr val="black"/>
              </a:solidFill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9663" y="679450"/>
            <a:ext cx="4622800" cy="3468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88115" tIns="44057" rIns="88115" bIns="44057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</p:spTree>
    <p:extLst>
      <p:ext uri="{BB962C8B-B14F-4D97-AF65-F5344CB8AC3E}">
        <p14:creationId xmlns:p14="http://schemas.microsoft.com/office/powerpoint/2010/main" val="5527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54C9D93-1B55-41C6-B737-3A2480C59962}" type="slidenum">
              <a:rPr lang="en-US" altLang="en-US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en-US" dirty="0" smtClean="0">
              <a:solidFill>
                <a:prstClr val="black"/>
              </a:solidFill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9663" y="679450"/>
            <a:ext cx="4622800" cy="3468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88115" tIns="44057" rIns="88115" bIns="44057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 smtClean="0"/>
              <a:t>(Click “up” arrow to return to next slide)</a:t>
            </a:r>
          </a:p>
        </p:txBody>
      </p:sp>
    </p:spTree>
    <p:extLst>
      <p:ext uri="{BB962C8B-B14F-4D97-AF65-F5344CB8AC3E}">
        <p14:creationId xmlns:p14="http://schemas.microsoft.com/office/powerpoint/2010/main" val="2191856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EAD4B7D-6591-A442-BA33-2872014F2F6E}" type="datetime1">
              <a:rPr lang="en-GB" altLang="en-US" sz="1200"/>
              <a:pPr/>
              <a:t>05/01/2019</a:t>
            </a:fld>
            <a:endParaRPr lang="en-GB" altLang="en-US" sz="1200" dirty="0"/>
          </a:p>
        </p:txBody>
      </p:sp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1B016D2-C634-9848-BFCA-89F2E4D549BB}" type="slidenum">
              <a:rPr lang="en-US" altLang="en-US" sz="1200"/>
              <a:pPr/>
              <a:t>48</a:t>
            </a:fld>
            <a:endParaRPr lang="en-US" altLang="en-US" sz="1200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9074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gray">
          <a:xfrm>
            <a:off x="0" y="2708275"/>
            <a:ext cx="9144000" cy="8747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2720975"/>
            <a:ext cx="9144000" cy="817563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2176463"/>
            <a:ext cx="7086600" cy="4365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9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black">
          <a:xfrm>
            <a:off x="381000" y="271463"/>
            <a:ext cx="10890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782" tIns="47891" rIns="95782" bIns="47891">
            <a:spAutoFit/>
          </a:bodyPr>
          <a:lstStyle/>
          <a:p>
            <a:pPr defTabSz="957263"/>
            <a:r>
              <a:rPr lang="en-US" sz="2100" b="1" dirty="0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grpSp>
        <p:nvGrpSpPr>
          <p:cNvPr id="3114" name="Group 42"/>
          <p:cNvGrpSpPr>
            <a:grpSpLocks/>
          </p:cNvGrpSpPr>
          <p:nvPr/>
        </p:nvGrpSpPr>
        <p:grpSpPr bwMode="auto">
          <a:xfrm>
            <a:off x="-11113" y="-12700"/>
            <a:ext cx="9175751" cy="6870700"/>
            <a:chOff x="-7" y="-8"/>
            <a:chExt cx="5780" cy="4328"/>
          </a:xfrm>
        </p:grpSpPr>
        <p:sp>
          <p:nvSpPr>
            <p:cNvPr id="3108" name="AutoShape 36"/>
            <p:cNvSpPr>
              <a:spLocks noChangeArrowheads="1"/>
            </p:cNvSpPr>
            <p:nvPr/>
          </p:nvSpPr>
          <p:spPr bwMode="gray">
            <a:xfrm>
              <a:off x="17" y="16"/>
              <a:ext cx="5729" cy="42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09" name="Freeform 37"/>
            <p:cNvSpPr>
              <a:spLocks/>
            </p:cNvSpPr>
            <p:nvPr/>
          </p:nvSpPr>
          <p:spPr bwMode="gray">
            <a:xfrm>
              <a:off x="-3" y="-8"/>
              <a:ext cx="295" cy="289"/>
            </a:xfrm>
            <a:custGeom>
              <a:avLst/>
              <a:gdLst/>
              <a:ahLst/>
              <a:cxnLst>
                <a:cxn ang="0">
                  <a:pos x="3" y="395"/>
                </a:cxn>
                <a:cxn ang="0">
                  <a:pos x="74" y="216"/>
                </a:cxn>
                <a:cxn ang="0">
                  <a:pos x="231" y="50"/>
                </a:cxn>
                <a:cxn ang="0">
                  <a:pos x="403" y="0"/>
                </a:cxn>
                <a:cxn ang="0">
                  <a:pos x="0" y="0"/>
                </a:cxn>
              </a:cxnLst>
              <a:rect l="0" t="0" r="r" b="b"/>
              <a:pathLst>
                <a:path w="403" h="395">
                  <a:moveTo>
                    <a:pt x="3" y="395"/>
                  </a:moveTo>
                  <a:lnTo>
                    <a:pt x="74" y="216"/>
                  </a:lnTo>
                  <a:lnTo>
                    <a:pt x="231" y="50"/>
                  </a:lnTo>
                  <a:lnTo>
                    <a:pt x="40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gray">
            <a:xfrm>
              <a:off x="-7" y="3982"/>
              <a:ext cx="287" cy="338"/>
            </a:xfrm>
            <a:custGeom>
              <a:avLst/>
              <a:gdLst/>
              <a:ahLst/>
              <a:cxnLst>
                <a:cxn ang="0">
                  <a:pos x="391" y="473"/>
                </a:cxn>
                <a:cxn ang="0">
                  <a:pos x="151" y="353"/>
                </a:cxn>
                <a:cxn ang="0">
                  <a:pos x="42" y="201"/>
                </a:cxn>
                <a:cxn ang="0">
                  <a:pos x="0" y="0"/>
                </a:cxn>
                <a:cxn ang="0">
                  <a:pos x="1" y="470"/>
                </a:cxn>
              </a:cxnLst>
              <a:rect l="0" t="0" r="r" b="b"/>
              <a:pathLst>
                <a:path w="391" h="473">
                  <a:moveTo>
                    <a:pt x="391" y="473"/>
                  </a:moveTo>
                  <a:lnTo>
                    <a:pt x="151" y="353"/>
                  </a:lnTo>
                  <a:lnTo>
                    <a:pt x="42" y="201"/>
                  </a:lnTo>
                  <a:lnTo>
                    <a:pt x="0" y="0"/>
                  </a:lnTo>
                  <a:lnTo>
                    <a:pt x="1" y="47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11" name="Freeform 39"/>
            <p:cNvSpPr>
              <a:spLocks/>
            </p:cNvSpPr>
            <p:nvPr/>
          </p:nvSpPr>
          <p:spPr bwMode="gray">
            <a:xfrm>
              <a:off x="5499" y="4026"/>
              <a:ext cx="274" cy="287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12" name="Freeform 40"/>
            <p:cNvSpPr>
              <a:spLocks/>
            </p:cNvSpPr>
            <p:nvPr/>
          </p:nvSpPr>
          <p:spPr bwMode="gray">
            <a:xfrm>
              <a:off x="5467" y="0"/>
              <a:ext cx="30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1" y="96"/>
                </a:cxn>
                <a:cxn ang="0">
                  <a:pos x="353" y="231"/>
                </a:cxn>
                <a:cxn ang="0">
                  <a:pos x="403" y="403"/>
                </a:cxn>
                <a:cxn ang="0">
                  <a:pos x="403" y="0"/>
                </a:cxn>
              </a:cxnLst>
              <a:rect l="0" t="0" r="r" b="b"/>
              <a:pathLst>
                <a:path w="403" h="403">
                  <a:moveTo>
                    <a:pt x="0" y="0"/>
                  </a:moveTo>
                  <a:lnTo>
                    <a:pt x="221" y="96"/>
                  </a:lnTo>
                  <a:lnTo>
                    <a:pt x="353" y="231"/>
                  </a:lnTo>
                  <a:lnTo>
                    <a:pt x="403" y="403"/>
                  </a:lnTo>
                  <a:lnTo>
                    <a:pt x="403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78BBAB-E8A9-485A-98F0-967BE930E6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270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270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3FA978-0565-4CB9-8A82-320D136F594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53975"/>
            <a:ext cx="7392988" cy="563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213356" y="6538358"/>
            <a:ext cx="927100" cy="239713"/>
          </a:xfrm>
        </p:spPr>
        <p:txBody>
          <a:bodyPr/>
          <a:lstStyle>
            <a:lvl1pPr>
              <a:defRPr/>
            </a:lvl1pPr>
          </a:lstStyle>
          <a:p>
            <a:fld id="{2B16AC44-668B-4918-9B26-510C279943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F37F74-05E2-4DA8-89A8-0CBB3F60705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 algn="l" rtl="1">
              <a:defRPr/>
            </a:lvl1pPr>
          </a:lstStyle>
          <a:p>
            <a:r>
              <a:rPr lang="fa-IR" sz="1200" dirty="0" smtClean="0"/>
              <a:t>دوره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9230A8-01AC-4CC6-A069-9A0863E0F8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99F69-730E-4C9F-AA54-25576E0710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39B8AE-19AF-4E21-B898-AF820ABA65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6084888" y="6450013"/>
            <a:ext cx="2897187" cy="320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mtClean="0"/>
              <a:t>ماژول مدیریت خطر بلایا و فوریت ها در بیمارستان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FD2930E-3A98-47B9-AC20-0C3EF51093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a-IR" sz="1050" dirty="0" smtClean="0"/>
              <a:t>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10015C2-91AD-4ED4-BDF6-13F35B470E5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ctr" rtl="1"/>
            <a:r>
              <a:rPr lang="fa-IR" sz="1200" dirty="0" smtClean="0"/>
              <a:t>دوره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49B57E-5A46-42B2-9E57-C60874CB66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82022B-6020-4BB3-8D0D-238C23342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Freeform 15" descr="29641"/>
          <p:cNvSpPr>
            <a:spLocks/>
          </p:cNvSpPr>
          <p:nvPr/>
        </p:nvSpPr>
        <p:spPr bwMode="gray">
          <a:xfrm>
            <a:off x="36513" y="80963"/>
            <a:ext cx="9077325" cy="1595437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576" y="560"/>
              </a:cxn>
              <a:cxn ang="0">
                <a:pos x="1403" y="390"/>
              </a:cxn>
              <a:cxn ang="0">
                <a:pos x="2452" y="314"/>
              </a:cxn>
              <a:cxn ang="0">
                <a:pos x="3102" y="326"/>
              </a:cxn>
              <a:cxn ang="0">
                <a:pos x="4043" y="434"/>
              </a:cxn>
              <a:cxn ang="0">
                <a:pos x="4944" y="668"/>
              </a:cxn>
              <a:cxn ang="0">
                <a:pos x="5691" y="971"/>
              </a:cxn>
              <a:cxn ang="0">
                <a:pos x="5718" y="19"/>
              </a:cxn>
              <a:cxn ang="0">
                <a:pos x="9" y="0"/>
              </a:cxn>
            </a:cxnLst>
            <a:rect l="0" t="0" r="r" b="b"/>
            <a:pathLst>
              <a:path w="5718" h="1005">
                <a:moveTo>
                  <a:pt x="0" y="756"/>
                </a:moveTo>
                <a:cubicBezTo>
                  <a:pt x="96" y="724"/>
                  <a:pt x="297" y="635"/>
                  <a:pt x="576" y="560"/>
                </a:cubicBezTo>
                <a:cubicBezTo>
                  <a:pt x="855" y="485"/>
                  <a:pt x="1037" y="442"/>
                  <a:pt x="1403" y="390"/>
                </a:cubicBezTo>
                <a:cubicBezTo>
                  <a:pt x="1769" y="337"/>
                  <a:pt x="2154" y="320"/>
                  <a:pt x="2452" y="314"/>
                </a:cubicBezTo>
                <a:lnTo>
                  <a:pt x="3102" y="326"/>
                </a:lnTo>
                <a:cubicBezTo>
                  <a:pt x="3367" y="346"/>
                  <a:pt x="3736" y="377"/>
                  <a:pt x="4043" y="434"/>
                </a:cubicBezTo>
                <a:cubicBezTo>
                  <a:pt x="4350" y="490"/>
                  <a:pt x="4669" y="578"/>
                  <a:pt x="4944" y="668"/>
                </a:cubicBezTo>
                <a:cubicBezTo>
                  <a:pt x="5219" y="757"/>
                  <a:pt x="5679" y="1005"/>
                  <a:pt x="5691" y="971"/>
                </a:cubicBezTo>
                <a:cubicBezTo>
                  <a:pt x="5695" y="964"/>
                  <a:pt x="5718" y="25"/>
                  <a:pt x="5718" y="19"/>
                </a:cubicBezTo>
                <a:cubicBezTo>
                  <a:pt x="5718" y="7"/>
                  <a:pt x="1198" y="4"/>
                  <a:pt x="9" y="0"/>
                </a:cubicBezTo>
              </a:path>
            </a:pathLst>
          </a:custGeom>
          <a:blipFill dpi="0" rotWithShape="1">
            <a:blip r:embed="rId1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66646" y="6525510"/>
            <a:ext cx="9271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ctr" defTabSz="957263">
              <a:defRPr sz="1300" b="1">
                <a:latin typeface="+mn-lt"/>
              </a:defRPr>
            </a:lvl1pPr>
          </a:lstStyle>
          <a:p>
            <a:fld id="{497079AE-9253-434C-BB68-F1347B37BC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66294" y="53975"/>
            <a:ext cx="8220506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" y="0"/>
            <a:chExt cx="8065" cy="6048"/>
          </a:xfrm>
        </p:grpSpPr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-1" y="5629"/>
              <a:ext cx="389" cy="417"/>
            </a:xfrm>
            <a:custGeom>
              <a:avLst/>
              <a:gdLst/>
              <a:ahLst/>
              <a:cxnLst>
                <a:cxn ang="0">
                  <a:pos x="314" y="416"/>
                </a:cxn>
                <a:cxn ang="0">
                  <a:pos x="389" y="417"/>
                </a:cxn>
                <a:cxn ang="0">
                  <a:pos x="158" y="297"/>
                </a:cxn>
                <a:cxn ang="0">
                  <a:pos x="39" y="179"/>
                </a:cxn>
                <a:cxn ang="0">
                  <a:pos x="0" y="0"/>
                </a:cxn>
                <a:cxn ang="0">
                  <a:pos x="1" y="417"/>
                </a:cxn>
              </a:cxnLst>
              <a:rect l="0" t="0" r="r" b="b"/>
              <a:pathLst>
                <a:path w="389" h="417">
                  <a:moveTo>
                    <a:pt x="314" y="416"/>
                  </a:moveTo>
                  <a:lnTo>
                    <a:pt x="389" y="417"/>
                  </a:lnTo>
                  <a:lnTo>
                    <a:pt x="158" y="297"/>
                  </a:lnTo>
                  <a:lnTo>
                    <a:pt x="39" y="179"/>
                  </a:lnTo>
                  <a:lnTo>
                    <a:pt x="0" y="0"/>
                  </a:lnTo>
                  <a:lnTo>
                    <a:pt x="1" y="417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7701" y="5645"/>
              <a:ext cx="363" cy="403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gray">
            <a:xfrm>
              <a:off x="25" y="42"/>
              <a:ext cx="8012" cy="59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-1" y="13"/>
              <a:ext cx="405" cy="441"/>
            </a:xfrm>
            <a:custGeom>
              <a:avLst/>
              <a:gdLst/>
              <a:ahLst/>
              <a:cxnLst>
                <a:cxn ang="0">
                  <a:pos x="2" y="441"/>
                </a:cxn>
                <a:cxn ang="0">
                  <a:pos x="107" y="175"/>
                </a:cxn>
                <a:cxn ang="0">
                  <a:pos x="387" y="0"/>
                </a:cxn>
                <a:cxn ang="0">
                  <a:pos x="1" y="0"/>
                </a:cxn>
              </a:cxnLst>
              <a:rect l="0" t="0" r="r" b="b"/>
              <a:pathLst>
                <a:path w="405" h="441">
                  <a:moveTo>
                    <a:pt x="2" y="441"/>
                  </a:moveTo>
                  <a:cubicBezTo>
                    <a:pt x="19" y="397"/>
                    <a:pt x="0" y="345"/>
                    <a:pt x="107" y="175"/>
                  </a:cubicBezTo>
                  <a:cubicBezTo>
                    <a:pt x="214" y="6"/>
                    <a:pt x="405" y="16"/>
                    <a:pt x="387" y="0"/>
                  </a:cubicBezTo>
                  <a:lnTo>
                    <a:pt x="1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7588" y="0"/>
              <a:ext cx="470" cy="48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42" y="150"/>
                </a:cxn>
                <a:cxn ang="0">
                  <a:pos x="470" y="461"/>
                </a:cxn>
                <a:cxn ang="0">
                  <a:pos x="470" y="0"/>
                </a:cxn>
              </a:cxnLst>
              <a:rect l="0" t="0" r="r" b="b"/>
              <a:pathLst>
                <a:path w="470" h="483">
                  <a:moveTo>
                    <a:pt x="0" y="4"/>
                  </a:moveTo>
                  <a:cubicBezTo>
                    <a:pt x="57" y="28"/>
                    <a:pt x="264" y="74"/>
                    <a:pt x="342" y="150"/>
                  </a:cubicBezTo>
                  <a:cubicBezTo>
                    <a:pt x="450" y="275"/>
                    <a:pt x="452" y="483"/>
                    <a:pt x="470" y="461"/>
                  </a:cubicBezTo>
                  <a:lnTo>
                    <a:pt x="47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46" name="Line 22"/>
          <p:cNvSpPr>
            <a:spLocks noChangeShapeType="1"/>
          </p:cNvSpPr>
          <p:nvPr userDrawn="1"/>
        </p:nvSpPr>
        <p:spPr bwMode="gray">
          <a:xfrm>
            <a:off x="323850" y="6500813"/>
            <a:ext cx="8569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5867400" cy="24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a-IR" sz="1200" smtClean="0"/>
              <a:t>ماژول مدیریت خطر بلایا و فوریت ها در بیمارستان</a:t>
            </a:r>
            <a:endParaRPr lang="en-US" sz="12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2pPr>
      <a:lvl3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3pPr>
      <a:lvl4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4pPr>
      <a:lvl5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5pPr>
      <a:lvl6pPr marL="4572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6pPr>
      <a:lvl7pPr marL="9144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7pPr>
      <a:lvl8pPr marL="13716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8pPr>
      <a:lvl9pPr marL="18288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defTabSz="957263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sz="2400" b="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100">
          <a:solidFill>
            <a:schemeClr val="tx1"/>
          </a:solidFill>
          <a:latin typeface="+mj-lt"/>
        </a:defRPr>
      </a:lvl2pPr>
      <a:lvl3pPr marL="1196975" indent="-239713" algn="l" defTabSz="957263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+mj-lt"/>
        </a:defRPr>
      </a:lvl3pPr>
      <a:lvl4pPr marL="1676400" indent="-239713" algn="l" defTabSz="957263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j-lt"/>
        </a:defRPr>
      </a:lvl4pPr>
      <a:lvl5pPr marL="21542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5pPr>
      <a:lvl6pPr marL="26114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6pPr>
      <a:lvl7pPr marL="30686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7pPr>
      <a:lvl8pPr marL="35258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8pPr>
      <a:lvl9pPr marL="39830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png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ctrTitle"/>
          </p:nvPr>
        </p:nvSpPr>
        <p:spPr>
          <a:xfrm>
            <a:off x="1305287" y="3620872"/>
            <a:ext cx="6248400" cy="1143000"/>
          </a:xfrm>
        </p:spPr>
        <p:txBody>
          <a:bodyPr>
            <a:scene3d>
              <a:camera prst="obliqueBottomLeft"/>
              <a:lightRig rig="threePt" dir="t"/>
            </a:scene3d>
          </a:bodyPr>
          <a:lstStyle/>
          <a:p>
            <a:pPr rtl="1"/>
            <a:r>
              <a:rPr lang="fa-IR" sz="3600" dirty="0" smtClean="0">
                <a:solidFill>
                  <a:srgbClr val="002060"/>
                </a:solidFill>
                <a:latin typeface="2  Titr"/>
                <a:cs typeface="B Titr" panose="00000700000000000000" pitchFamily="2" charset="-78"/>
              </a:rPr>
              <a:t>مفاهیم، اصول و زمینه حوادث و بلایا</a:t>
            </a:r>
            <a:endParaRPr lang="en-US" sz="3600" dirty="0">
              <a:solidFill>
                <a:srgbClr val="002060"/>
              </a:solidFill>
              <a:latin typeface="2  Titr"/>
              <a:ea typeface="ＭＳ Ｐゴシック" pitchFamily="34" charset="-128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4" cstate="print"/>
          <a:srcRect l="71261" t="2475" r="1102" b="26426"/>
          <a:stretch/>
        </p:blipFill>
        <p:spPr>
          <a:xfrm>
            <a:off x="6477000" y="228600"/>
            <a:ext cx="2133600" cy="1447800"/>
          </a:xfrm>
          <a:prstGeom prst="rect">
            <a:avLst/>
          </a:prstGeom>
        </p:spPr>
      </p:pic>
      <p:sp>
        <p:nvSpPr>
          <p:cNvPr id="6148" name="AutoShape 4" descr="Image resul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50" name="AutoShape 6" descr="Image resul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AutoShape 42"/>
          <p:cNvSpPr>
            <a:spLocks noChangeArrowheads="1"/>
          </p:cNvSpPr>
          <p:nvPr/>
        </p:nvSpPr>
        <p:spPr bwMode="ltGray">
          <a:xfrm rot="5400000" flipH="1">
            <a:off x="-1866902" y="1502570"/>
            <a:ext cx="3733801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261937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07975" y="2858871"/>
            <a:ext cx="8683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bg1"/>
                </a:solidFill>
                <a:cs typeface="B Titr" panose="00000700000000000000" pitchFamily="2" charset="-78"/>
              </a:rPr>
              <a:t>جلسه </a:t>
            </a:r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2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800" dirty="0" smtClean="0">
                <a:cs typeface="B Titr" panose="00000700000000000000" pitchFamily="2" charset="-78"/>
              </a:rPr>
              <a:t>انواع آسیب 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F37F74-05E2-4DA8-89A8-0CBB3F60705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smtClean="0"/>
              <a:t>دوره مدیریت خطر بلایا و فوریت ها در بیمارستان</a:t>
            </a:r>
            <a:endParaRPr lang="en-US" sz="1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3347864" y="239443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buFont typeface="Wingdings" panose="05000000000000000000" pitchFamily="2" charset="2"/>
              <a:buChar char="§"/>
            </a:pPr>
            <a:endParaRPr lang="fa-IR" sz="2000" dirty="0">
              <a:cs typeface="B Morvarid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4000" dirty="0">
                <a:cs typeface="B Morvarid" panose="00000400000000000000" pitchFamily="2" charset="-78"/>
              </a:rPr>
              <a:t> سازه ای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4000" dirty="0">
                <a:cs typeface="B Morvarid" panose="00000400000000000000" pitchFamily="2" charset="-78"/>
              </a:rPr>
              <a:t> غیر سازه ای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4000" dirty="0">
                <a:cs typeface="B Morvarid" panose="00000400000000000000" pitchFamily="2" charset="-78"/>
              </a:rPr>
              <a:t> عملکردی</a:t>
            </a:r>
            <a:endParaRPr lang="en-US" sz="4000" dirty="0">
              <a:cs typeface="B Morvarid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2556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en-US" sz="3200" dirty="0" smtClean="0">
                <a:ea typeface="ＭＳ Ｐゴシック" charset="-128"/>
                <a:cs typeface="B Titr" panose="00000700000000000000" pitchFamily="2" charset="-78"/>
              </a:rPr>
              <a:t>ظرفیت</a:t>
            </a:r>
            <a:endParaRPr lang="en-US" altLang="en-US" sz="3200" dirty="0">
              <a:ea typeface="ＭＳ Ｐゴシック" charset="-128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914400"/>
            <a:ext cx="8002587" cy="5257800"/>
          </a:xfrm>
        </p:spPr>
        <p:txBody>
          <a:bodyPr/>
          <a:lstStyle/>
          <a:p>
            <a:pPr marL="0" indent="0" algn="just">
              <a:buFontTx/>
              <a:buNone/>
              <a:defRPr/>
            </a:pPr>
            <a:endParaRPr lang="en-US" dirty="0" smtClean="0">
              <a:ea typeface="Cordia New" panose="020B0304020202020204" pitchFamily="34" charset="-34"/>
              <a:cs typeface="B Nazanin" panose="00000400000000000000" pitchFamily="2" charset="-78"/>
            </a:endParaRPr>
          </a:p>
          <a:p>
            <a:pPr marL="0" indent="0" algn="just">
              <a:buFontTx/>
              <a:buNone/>
              <a:defRPr/>
            </a:pPr>
            <a:endParaRPr lang="en-US" dirty="0">
              <a:ea typeface="Cordia New" panose="020B0304020202020204" pitchFamily="34" charset="-34"/>
              <a:cs typeface="B Nazanin" panose="00000400000000000000" pitchFamily="2" charset="-78"/>
            </a:endParaRPr>
          </a:p>
          <a:p>
            <a:pPr algn="r" rtl="1"/>
            <a:r>
              <a:rPr lang="ar-SA" b="1" dirty="0">
                <a:cs typeface="B Yagut" panose="00000400000000000000" pitchFamily="2" charset="-78"/>
              </a:rPr>
              <a:t>تركيبي از تمامي نقاط قوت و منابع در دسترس يك جامعه، اجتماع يا سازمان كه بتواند سطح خطر يا </a:t>
            </a:r>
            <a:r>
              <a:rPr lang="fa-IR" b="1" dirty="0" smtClean="0">
                <a:cs typeface="B Yagut" panose="00000400000000000000" pitchFamily="2" charset="-78"/>
              </a:rPr>
              <a:t>پیامدهای</a:t>
            </a:r>
            <a:r>
              <a:rPr lang="ar-SA" b="1" dirty="0" smtClean="0">
                <a:cs typeface="B Yagut" panose="00000400000000000000" pitchFamily="2" charset="-78"/>
              </a:rPr>
              <a:t> </a:t>
            </a:r>
            <a:r>
              <a:rPr lang="ar-SA" b="1" dirty="0">
                <a:cs typeface="B Yagut" panose="00000400000000000000" pitchFamily="2" charset="-78"/>
              </a:rPr>
              <a:t>يك بلا را كاهش دهد.</a:t>
            </a:r>
            <a:endParaRPr lang="en-US" b="1" dirty="0">
              <a:cs typeface="B Yagut" panose="00000400000000000000" pitchFamily="2" charset="-78"/>
            </a:endParaRPr>
          </a:p>
          <a:p>
            <a:pPr marL="0" indent="0" algn="just">
              <a:buFontTx/>
              <a:buNone/>
              <a:defRPr/>
            </a:pPr>
            <a:endParaRPr lang="en-US" b="1" i="1" dirty="0">
              <a:ea typeface="Cordia New" panose="020B0304020202020204" pitchFamily="34" charset="-34"/>
              <a:cs typeface="B Yagut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cs typeface="B Yagut" panose="00000400000000000000" pitchFamily="2" charset="-78"/>
              </a:rPr>
              <a:t>ظرفیت توانایی مدیریت خطر با عوامل زیر است:</a:t>
            </a:r>
            <a:endParaRPr lang="en-US" b="1" dirty="0"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ar-SA" b="1" dirty="0">
                <a:cs typeface="B Yagut" panose="00000400000000000000" pitchFamily="2" charset="-78"/>
              </a:rPr>
              <a:t>کاهش </a:t>
            </a:r>
            <a:r>
              <a:rPr lang="ar-SA" b="1" dirty="0" smtClean="0">
                <a:cs typeface="B Yagut" panose="00000400000000000000" pitchFamily="2" charset="-78"/>
              </a:rPr>
              <a:t>مخاطرات </a:t>
            </a:r>
            <a:endParaRPr lang="en-US" b="1" dirty="0"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ar-SA" b="1" dirty="0">
                <a:cs typeface="B Yagut" panose="00000400000000000000" pitchFamily="2" charset="-78"/>
              </a:rPr>
              <a:t>کاهش آسیب </a:t>
            </a:r>
            <a:r>
              <a:rPr lang="ar-SA" b="1" dirty="0" smtClean="0">
                <a:cs typeface="B Yagut" panose="00000400000000000000" pitchFamily="2" charset="-78"/>
              </a:rPr>
              <a:t>پذیری</a:t>
            </a:r>
            <a:endParaRPr lang="en-US" b="1" dirty="0"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ar-SA" b="1" dirty="0">
                <a:cs typeface="B Yagut" panose="00000400000000000000" pitchFamily="2" charset="-78"/>
              </a:rPr>
              <a:t>کاهش پیامدهای منفی بلایا با پاسخ و بازیابی </a:t>
            </a:r>
            <a:r>
              <a:rPr lang="ar-SA" b="1" dirty="0" smtClean="0">
                <a:cs typeface="B Yagut" panose="00000400000000000000" pitchFamily="2" charset="-78"/>
              </a:rPr>
              <a:t>مؤثر</a:t>
            </a:r>
            <a:r>
              <a:rPr lang="fa-IR" b="1" dirty="0" smtClean="0">
                <a:cs typeface="B Yagut" panose="00000400000000000000" pitchFamily="2" charset="-78"/>
              </a:rPr>
              <a:t> و به موقع</a:t>
            </a:r>
            <a:endParaRPr lang="en-US" b="1" dirty="0">
              <a:cs typeface="B Yagut" panose="00000400000000000000" pitchFamily="2" charset="-78"/>
            </a:endParaRPr>
          </a:p>
          <a:p>
            <a:pPr algn="just" rtl="1">
              <a:defRPr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809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76325"/>
            <a:ext cx="7946231" cy="5248275"/>
          </a:xfrm>
          <a:noFill/>
        </p:spPr>
        <p:txBody>
          <a:bodyPr/>
          <a:lstStyle/>
          <a:p>
            <a:pPr marL="0" indent="0" algn="ctr">
              <a:buNone/>
              <a:defRPr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خطر (ریسک)</a:t>
            </a: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  <a:cs typeface="B Titr" panose="00000700000000000000" pitchFamily="2" charset="-78"/>
            </a:endParaRPr>
          </a:p>
          <a:p>
            <a:pPr marL="0" indent="0" algn="ctr" rtl="1">
              <a:buNone/>
              <a:defRPr/>
            </a:pP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  <a:cs typeface="B Titr" panose="00000700000000000000" pitchFamily="2" charset="-78"/>
            </a:endParaRPr>
          </a:p>
          <a:p>
            <a:pPr marL="0" indent="0" algn="ctr" rtl="1">
              <a:buNone/>
              <a:defRPr/>
            </a:pPr>
            <a:r>
              <a:rPr lang="fa-IR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احتمال</a:t>
            </a:r>
            <a:r>
              <a:rPr lang="fa-IR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 </a:t>
            </a:r>
            <a:r>
              <a:rPr lang="fa-IR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و</a:t>
            </a:r>
            <a:r>
              <a:rPr lang="fa-IR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پیامدهای</a:t>
            </a:r>
            <a:r>
              <a:rPr lang="fa-IR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مواجهه </a:t>
            </a:r>
            <a:r>
              <a:rPr lang="fa-IR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با </a:t>
            </a:r>
            <a:r>
              <a:rPr lang="fa-IR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  <a:cs typeface="B Titr" panose="00000700000000000000" pitchFamily="2" charset="-78"/>
              </a:rPr>
              <a:t>مخاطرات</a:t>
            </a:r>
            <a:endParaRPr lang="fa-IR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  <a:cs typeface="B Titr" panose="00000700000000000000" pitchFamily="2" charset="-78"/>
            </a:endParaRPr>
          </a:p>
        </p:txBody>
      </p:sp>
      <p:graphicFrame>
        <p:nvGraphicFramePr>
          <p:cNvPr id="164868" name="Group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670569055"/>
              </p:ext>
            </p:extLst>
          </p:nvPr>
        </p:nvGraphicFramePr>
        <p:xfrm>
          <a:off x="1115616" y="2564904"/>
          <a:ext cx="6370798" cy="2562075"/>
        </p:xfrm>
        <a:graphic>
          <a:graphicData uri="http://schemas.openxmlformats.org/drawingml/2006/table">
            <a:tbl>
              <a:tblPr/>
              <a:tblGrid>
                <a:gridCol w="2528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62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465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430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ordia New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6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B Titr" panose="00000700000000000000" pitchFamily="2" charset="-78"/>
                        </a:rPr>
                        <a:t>آسیب پذیری</a:t>
                      </a:r>
                      <a:endParaRPr kumimoji="0" lang="en-US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B Titr" panose="00000700000000000000" pitchFamily="2" charset="-78"/>
                        </a:rPr>
                        <a:t>ظرفیت</a:t>
                      </a:r>
                      <a:endParaRPr kumimoji="0" lang="en-US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B Titr" panose="00000700000000000000" pitchFamily="2" charset="-78"/>
                        </a:rPr>
                        <a:t>   X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ordia New" charset="0"/>
                          <a:cs typeface="B Titr" panose="00000700000000000000" pitchFamily="2" charset="-78"/>
                        </a:rPr>
                        <a:t>مخاطره</a:t>
                      </a:r>
                      <a:endParaRPr kumimoji="0" lang="en-US" altLang="en-US" sz="4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ordia New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8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ordia New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2447764" y="5949280"/>
            <a:ext cx="39046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hangingPunct="0">
              <a:buFont typeface="Wingdings" charset="0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hangingPunct="0">
              <a:buFont typeface="Wingdings" charset="0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hangingPunct="0">
              <a:buFont typeface="Wingdings" charset="0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hangingPunct="0">
              <a:buFont typeface="Wingdings" charset="0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>
              <a:spcBef>
                <a:spcPct val="50000"/>
              </a:spcBef>
              <a:defRPr/>
            </a:pPr>
            <a:r>
              <a:rPr lang="en-GB" sz="1800" dirty="0" smtClean="0">
                <a:cs typeface="B Yagut" panose="00000400000000000000" pitchFamily="2" charset="-78"/>
              </a:rPr>
              <a:t>*</a:t>
            </a:r>
            <a:r>
              <a:rPr lang="fa-IR" sz="1800" dirty="0" smtClean="0">
                <a:cs typeface="B Yagut" panose="00000400000000000000" pitchFamily="2" charset="-78"/>
              </a:rPr>
              <a:t> این رابطه یک رابطه نسبتی است نه ریاضی </a:t>
            </a:r>
            <a:endParaRPr lang="en-GB" sz="1800" dirty="0" smtClean="0">
              <a:cs typeface="B Yagut" panose="000004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H="1">
            <a:off x="1331640" y="4005064"/>
            <a:ext cx="252028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43712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  <p:bldP spid="409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پیامدهای بالقوه ناشی مواجهه با مخاطرات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6325"/>
            <a:ext cx="6995120" cy="5248275"/>
          </a:xfrm>
        </p:spPr>
        <p:txBody>
          <a:bodyPr/>
          <a:lstStyle/>
          <a:p>
            <a:pPr marL="0" indent="0" algn="r" rtl="1">
              <a:buNone/>
            </a:pP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مثال هایی از پیامد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ها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: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مرگ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 و ناپدید 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شدن 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(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Missing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صدمات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( ر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وانی و 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جسمی)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بیماری ( رو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انی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و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جسمی)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مخاطر</a:t>
            </a: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ات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ثانویه (آتش سوزی، بیماری و...)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آلودگی محیط زیست 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آوارگی و جابجایی جمعیت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از بین رفتن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امنیت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صدمه به زیر ساخت ها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مختل شدن ارائه </a:t>
            </a:r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خدمات اساسی 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از دست دادن دارایی ها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از بین رفتن منبع در آمد و ...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16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56075"/>
            <a:ext cx="5112568" cy="36307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4753"/>
            <a:ext cx="8075240" cy="3071155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مثال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/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مرگ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مصدومیت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آوارگی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از دست رفتن دارایی</a:t>
            </a:r>
          </a:p>
          <a:p>
            <a:pPr lvl="0" algn="r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از بین رفتن منبع درآمد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1" indent="-342900" algn="r" rtl="1"/>
            <a:endParaRPr lang="en-US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707" y="5013176"/>
            <a:ext cx="8237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defTabSz="957263" rtl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</a:pPr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عواقب قابل پیش بینی یک مخاطره خاص در تعامل با یک جامعه خاص (در یک زمان خاص): مرگ، جراحت، بیماری و جابجایی جمعیت</a:t>
            </a:r>
            <a:endParaRPr lang="en-US" sz="2400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خطر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500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کدام مورد مخاطره (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Hazard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محسوب نمی شود</a:t>
            </a:r>
            <a:r>
              <a:rPr lang="fa-IR" sz="32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؟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5248275"/>
          </a:xfrm>
        </p:spPr>
        <p:txBody>
          <a:bodyPr/>
          <a:lstStyle/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وقوع سیل در ایلام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زمین لرزه 9 ریشتری در کویر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لوت</a:t>
            </a:r>
            <a:endParaRPr lang="fa-IR" sz="2400" b="1" dirty="0" smtClean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احتمال آسیب دیدن سازه ای بیمارستان در اثر زلزله   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پیاده روی اربعین حسینی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6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فوریت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6752"/>
            <a:ext cx="8229600" cy="5248275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spcBef>
                <a:spcPct val="100000"/>
              </a:spcBef>
              <a:buNone/>
            </a:pPr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چند مثال</a:t>
            </a:r>
            <a:endParaRPr lang="en-GB" alt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برق 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یکی از 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بخش های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بیمارستان قطع شده است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ورود یکباره چند مصدم حوادث جاده ای به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بخش اورژانس</a:t>
            </a:r>
            <a:endParaRPr lang="fa-IR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آشپزخانه بیمارستان دچار آتش سوزی شده است.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7301" y="496302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i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سوال:</a:t>
            </a:r>
            <a:endParaRPr lang="en-US" sz="2400" b="1" i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algn="ctr" rtl="1"/>
            <a:r>
              <a:rPr lang="fa-IR" sz="2400" b="1" i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ویژگی های مشترک موقعیت های فوق چیست؟</a:t>
            </a:r>
            <a:endParaRPr lang="en-US" sz="2400" b="1" i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31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فوریت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pPr algn="just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فوريت تهديدى است كه نيازمند اقدام فورى است.</a:t>
            </a:r>
          </a:p>
          <a:p>
            <a:pPr algn="just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منابع کافی برای مقابله مناسب با آن موجود است.</a:t>
            </a:r>
          </a:p>
          <a:p>
            <a:pPr algn="just" rtl="1"/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اقدامات مناسب و سریع مى تواند از جدیت و وخامت يك حادثه کاسته و از پیامدهای زیانبار آن جلوگیری نماید.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465955"/>
            <a:ext cx="7772400" cy="29591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98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3" y="78918"/>
            <a:ext cx="8277547" cy="613778"/>
          </a:xfrm>
        </p:spPr>
        <p:txBody>
          <a:bodyPr/>
          <a:lstStyle/>
          <a:p>
            <a:pPr rtl="1"/>
            <a:r>
              <a:rPr lang="fa-IR" sz="3200" kern="1200" dirty="0">
                <a:latin typeface="Verdana" charset="0"/>
                <a:ea typeface="ＭＳ Ｐゴシック" charset="-128"/>
                <a:cs typeface="B Titr" panose="00000700000000000000" pitchFamily="2" charset="-78"/>
              </a:rPr>
              <a:t>بلایا</a:t>
            </a:r>
            <a:endParaRPr lang="en-US" sz="3200" kern="1200" dirty="0">
              <a:latin typeface="Verdana" charset="0"/>
              <a:ea typeface="ＭＳ Ｐゴシック" charset="-128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7301" y="4509120"/>
            <a:ext cx="6768752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5000"/>
              </a:lnSpc>
              <a:spcAft>
                <a:spcPts val="0"/>
              </a:spcAft>
            </a:pPr>
            <a:r>
              <a:rPr lang="fa-IR" sz="2400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سؤال</a:t>
            </a:r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:</a:t>
            </a:r>
            <a:r>
              <a:rPr 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</a:t>
            </a:r>
          </a:p>
          <a:p>
            <a:pPr algn="ctr" rtl="1">
              <a:lnSpc>
                <a:spcPct val="115000"/>
              </a:lnSpc>
              <a:spcAft>
                <a:spcPts val="0"/>
              </a:spcAft>
            </a:pPr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خصوصیت مشترک بلایای ذکر شده در جدول چیست؟</a:t>
            </a:r>
            <a:endParaRPr lang="en-US" sz="2400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403648" y="1844824"/>
          <a:ext cx="6059016" cy="25603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09631">
                  <a:extLst>
                    <a:ext uri="{9D8B030D-6E8A-4147-A177-3AD203B41FA5}">
                      <a16:colId xmlns:a16="http://schemas.microsoft.com/office/drawing/2014/main" xmlns="" val="3157604699"/>
                    </a:ext>
                  </a:extLst>
                </a:gridCol>
                <a:gridCol w="1285233">
                  <a:extLst>
                    <a:ext uri="{9D8B030D-6E8A-4147-A177-3AD203B41FA5}">
                      <a16:colId xmlns:a16="http://schemas.microsoft.com/office/drawing/2014/main" xmlns="" val="2561809050"/>
                    </a:ext>
                  </a:extLst>
                </a:gridCol>
                <a:gridCol w="2049398">
                  <a:extLst>
                    <a:ext uri="{9D8B030D-6E8A-4147-A177-3AD203B41FA5}">
                      <a16:colId xmlns:a16="http://schemas.microsoft.com/office/drawing/2014/main" xmlns="" val="32051999"/>
                    </a:ext>
                  </a:extLst>
                </a:gridCol>
                <a:gridCol w="1514754">
                  <a:extLst>
                    <a:ext uri="{9D8B030D-6E8A-4147-A177-3AD203B41FA5}">
                      <a16:colId xmlns:a16="http://schemas.microsoft.com/office/drawing/2014/main" xmlns="" val="1118030692"/>
                    </a:ext>
                  </a:extLst>
                </a:gridCol>
              </a:tblGrid>
              <a:tr h="2378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تلفات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مخاطره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مکان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تاریخ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00979584"/>
                  </a:ext>
                </a:extLst>
              </a:tr>
              <a:tr h="2378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9/000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زلزله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نپال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2015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41606716"/>
                  </a:ext>
                </a:extLst>
              </a:tr>
              <a:tr h="2378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6300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توفان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فیلیپین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2013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62988778"/>
                  </a:ext>
                </a:extLst>
              </a:tr>
              <a:tr h="2378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300/000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سونامی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اقیانوس هند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2004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17609921"/>
                  </a:ext>
                </a:extLst>
              </a:tr>
              <a:tr h="2378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26/000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زلزله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 smtClean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بم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Helvetica Neue Light" charset="0"/>
                          <a:ea typeface="Calibri" charset="0"/>
                          <a:cs typeface="B Yagut" panose="00000400000000000000" pitchFamily="2" charset="-78"/>
                        </a:rPr>
                        <a:t>2003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Helvetica Neue Light" charset="0"/>
                        <a:ea typeface="Calibri" charset="0"/>
                        <a:cs typeface="B Yagut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17631928"/>
                  </a:ext>
                </a:extLst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 smtClean="0">
                <a:cs typeface="B Yagut" panose="00000400000000000000" pitchFamily="2" charset="-78"/>
              </a:rPr>
              <a:t>دوره </a:t>
            </a:r>
            <a:r>
              <a:rPr lang="fa-IR" sz="1200" b="1" dirty="0">
                <a:cs typeface="B Yagut" panose="00000400000000000000" pitchFamily="2" charset="-78"/>
              </a:rPr>
              <a:t>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79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>
                <a:cs typeface="B Titr" panose="00000700000000000000" pitchFamily="2" charset="-78"/>
              </a:rPr>
              <a:t>بلایا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/>
          <a:lstStyle/>
          <a:p>
            <a:pPr algn="just" rtl="1"/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از هم گسیختگی عملکرد یک جامعه یا اجتماع که منجر به آسیب های گسترده انسانی،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اموال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،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اقتصادی یا 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زیست 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محیطی شود و تطابق با آن فراتر از از توانایی جام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ع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ه یا اجتماع تحت تاثیر با استفاده از منابع موجود </a:t>
            </a:r>
            <a:r>
              <a:rPr lang="fa-IR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باشد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56992"/>
            <a:ext cx="5760640" cy="271878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821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اهداف جلسه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Nazanin" panose="00000400000000000000" pitchFamily="2" charset="-78"/>
              </a:rPr>
              <a:t>در پایان این جلسه، مشارکت کنندگان باید قادر باشند تا:</a:t>
            </a:r>
          </a:p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D7AB5"/>
              </a:buClr>
              <a:buNone/>
            </a:pPr>
            <a:r>
              <a:rPr lang="fa-IR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Nazanin" panose="00000400000000000000" pitchFamily="2" charset="-78"/>
              </a:rPr>
              <a:t>1</a:t>
            </a: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. </a:t>
            </a: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درباره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مخاطرات مختلفی که کشور ایران و بیمارستان ها را تهدید می کنند، بحث نمایند.</a:t>
            </a:r>
          </a:p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D7AB5"/>
              </a:buClr>
              <a:buNone/>
            </a:pP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2. درباره سیستم مدیریت حوادث و بلایا در ایران و نقش بیمارستان ها در زمان وقوع حوادث و بلایا  توضیح دهند.</a:t>
            </a:r>
          </a:p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D7AB5"/>
              </a:buClr>
              <a:buNone/>
            </a:pP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3. درباره نقش کارگروه تخصصی سلامت در حوادث غیرمترقبه توضیح دهند.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4. واژه ها و مفاهیم پایه مدیریت خطر بلایا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DRM)</a:t>
            </a: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) را تعریف کنند.</a:t>
            </a:r>
          </a:p>
          <a:p>
            <a:pPr mar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5. فرایند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های مدیریت خطر بلایا را توصیف کنند.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ea typeface="Calibri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6. در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Calibri" charset="0"/>
                <a:cs typeface="B Nazanin" panose="00000400000000000000" pitchFamily="2" charset="-78"/>
              </a:rPr>
              <a:t>مورد ارتباط بین بلایا و توسعه بحث کنند.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ea typeface="Calibri" charset="0"/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28600" y="6525510"/>
            <a:ext cx="3047256" cy="239713"/>
          </a:xfrm>
        </p:spPr>
        <p:txBody>
          <a:bodyPr/>
          <a:lstStyle/>
          <a:p>
            <a:r>
              <a:rPr lang="fa-IR" sz="1200" b="1" dirty="0" smtClean="0">
                <a:cs typeface="B Yagut" panose="00000400000000000000" pitchFamily="2" charset="-78"/>
              </a:rPr>
              <a:t>دوره مدیریت </a:t>
            </a:r>
            <a:r>
              <a:rPr lang="fa-IR" sz="1200" b="1" dirty="0">
                <a:cs typeface="B Yagut" panose="00000400000000000000" pitchFamily="2" charset="-78"/>
              </a:rPr>
              <a:t>خطر بلایا و فوریت ها در بیمارستان</a:t>
            </a:r>
            <a:endParaRPr lang="en-GB" sz="1200" b="1" dirty="0">
              <a:cs typeface="B Yagut" panose="00000400000000000000" pitchFamily="2" charset="-78"/>
            </a:endParaRPr>
          </a:p>
          <a:p>
            <a:endParaRPr lang="en-US" sz="12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25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latin typeface="Times New Roman" panose="02020603050405020304" pitchFamily="18" charset="0"/>
                <a:cs typeface="B Titr" panose="00000700000000000000" pitchFamily="2" charset="-78"/>
              </a:rPr>
              <a:t>بیمارستان های تاب آور</a:t>
            </a:r>
            <a:endParaRPr lang="en-US" sz="3200" baseline="0" dirty="0"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294" y="1628800"/>
            <a:ext cx="8161074" cy="4551784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توانایی بیمارستان در</a:t>
            </a:r>
          </a:p>
          <a:p>
            <a:pPr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 مقاومت، جذب، و پاسخ به شوک ناشی از بلایا </a:t>
            </a:r>
          </a:p>
          <a:p>
            <a:pPr algn="r" rtl="1"/>
            <a:endParaRPr lang="fa-IR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حفظ کارکردهای حیاتی ارائه خدمات سلامتی خود </a:t>
            </a:r>
          </a:p>
          <a:p>
            <a:pPr algn="r" rtl="1"/>
            <a:endParaRPr lang="fa-IR" b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Yagut" panose="00000400000000000000" pitchFamily="2" charset="-78"/>
            </a:endParaRPr>
          </a:p>
          <a:p>
            <a:pPr algn="r" rtl="1"/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Yagut" panose="00000400000000000000" pitchFamily="2" charset="-78"/>
              </a:rPr>
              <a:t>بازگشت به وضعیت قبلی و یا سطحی بالاتر از توانایی</a:t>
            </a:r>
          </a:p>
          <a:p>
            <a:pPr marL="0" indent="0" algn="r" rtl="1">
              <a:buNone/>
            </a:pPr>
            <a:r>
              <a:rPr lang="fa-IR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(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Zhong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 et al. 2013a</a:t>
            </a: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ＭＳ Ｐゴシック" charset="-128"/>
                <a:cs typeface="B Yagut" panose="00000400000000000000" pitchFamily="2" charset="-78"/>
              </a:rPr>
              <a:t>) 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ＭＳ Ｐゴシック" charset="-128"/>
              <a:cs typeface="B Yagut" panose="00000400000000000000" pitchFamily="2" charset="-78"/>
            </a:endParaRPr>
          </a:p>
          <a:p>
            <a:endParaRPr lang="en-US" baseline="0" dirty="0">
              <a:latin typeface="Times New Roman" panose="02020603050405020304" pitchFamily="18" charset="0"/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27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baseline="0" dirty="0">
                <a:latin typeface="Times New Roman" panose="02020603050405020304" pitchFamily="18" charset="0"/>
                <a:cs typeface="B Titr" panose="00000700000000000000" pitchFamily="2" charset="-78"/>
              </a:rPr>
              <a:t>تاب آوری بیمارستان در برابر بلایا</a:t>
            </a:r>
            <a:endParaRPr lang="en-US" sz="3200" baseline="0" dirty="0"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100"/>
            <a:ext cx="9144000" cy="52224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0254" y="617538"/>
            <a:ext cx="9144000" cy="60040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294" y="980728"/>
            <a:ext cx="9144000" cy="55447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5803" y="2333473"/>
            <a:ext cx="10535606" cy="278744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02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cs typeface="B Titr" panose="00000700000000000000" pitchFamily="2" charset="-78"/>
              </a:rPr>
              <a:t>پنج جزء یک </a:t>
            </a:r>
            <a:r>
              <a:rPr lang="fa-IR" dirty="0" smtClean="0">
                <a:cs typeface="B Titr" panose="00000700000000000000" pitchFamily="2" charset="-78"/>
              </a:rPr>
              <a:t>جامعه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6325"/>
            <a:ext cx="8435280" cy="5248275"/>
          </a:xfrm>
        </p:spPr>
        <p:txBody>
          <a:bodyPr/>
          <a:lstStyle/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b="1" dirty="0" smtClean="0">
                <a:cs typeface="B Yagut" panose="00000400000000000000" pitchFamily="2" charset="-78"/>
              </a:rPr>
              <a:t>مردم</a:t>
            </a:r>
            <a:endParaRPr lang="en-US" b="1" dirty="0">
              <a:cs typeface="B Yagut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ar-SA" b="1" dirty="0" smtClean="0">
                <a:cs typeface="B Yagut" panose="00000400000000000000" pitchFamily="2" charset="-78"/>
              </a:rPr>
              <a:t>دارایی </a:t>
            </a:r>
            <a:r>
              <a:rPr lang="ar-SA" b="1" dirty="0">
                <a:cs typeface="B Yagut" panose="00000400000000000000" pitchFamily="2" charset="-78"/>
              </a:rPr>
              <a:t>ها ( زیرساخت ها، املاک و مستقلات عمومی، خصوصی و تاریخی</a:t>
            </a:r>
            <a:r>
              <a:rPr lang="ar-SA" b="1" dirty="0" smtClean="0">
                <a:cs typeface="B Yagut" panose="00000400000000000000" pitchFamily="2" charset="-78"/>
              </a:rPr>
              <a:t>)</a:t>
            </a:r>
            <a:endParaRPr lang="en-US" b="1" dirty="0">
              <a:cs typeface="B Yagut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ar-SA" b="1" dirty="0" smtClean="0">
                <a:cs typeface="B Yagut" panose="00000400000000000000" pitchFamily="2" charset="-78"/>
              </a:rPr>
              <a:t>خدمات </a:t>
            </a:r>
            <a:r>
              <a:rPr lang="ar-SA" b="1" dirty="0">
                <a:cs typeface="B Yagut" panose="00000400000000000000" pitchFamily="2" charset="-78"/>
              </a:rPr>
              <a:t>(دولتی و غیر دولتی، تجاری یا داوطلبانه</a:t>
            </a:r>
            <a:r>
              <a:rPr lang="ar-SA" b="1" dirty="0" smtClean="0">
                <a:cs typeface="B Yagut" panose="00000400000000000000" pitchFamily="2" charset="-78"/>
              </a:rPr>
              <a:t>)</a:t>
            </a:r>
            <a:endParaRPr lang="en-US" b="1" dirty="0">
              <a:cs typeface="B Yagut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ar-SA" b="1" dirty="0" smtClean="0">
                <a:cs typeface="B Yagut" panose="00000400000000000000" pitchFamily="2" charset="-78"/>
              </a:rPr>
              <a:t>معیشت </a:t>
            </a:r>
            <a:r>
              <a:rPr lang="ar-SA" b="1" dirty="0">
                <a:cs typeface="B Yagut" panose="00000400000000000000" pitchFamily="2" charset="-78"/>
              </a:rPr>
              <a:t>(شهری و روستایی، رسمی و غیر رسمی)</a:t>
            </a:r>
            <a:endParaRPr lang="en-US" b="1" dirty="0">
              <a:cs typeface="B Yagut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ar-SA" b="1" dirty="0" smtClean="0">
                <a:cs typeface="B Yagut" panose="00000400000000000000" pitchFamily="2" charset="-78"/>
              </a:rPr>
              <a:t>محیط </a:t>
            </a:r>
            <a:r>
              <a:rPr lang="ar-SA" b="1" dirty="0">
                <a:cs typeface="B Yagut" panose="00000400000000000000" pitchFamily="2" charset="-78"/>
              </a:rPr>
              <a:t>( هوا، آب و خاک، طبیعی یا مصنوعی)</a:t>
            </a:r>
            <a:endParaRPr lang="en-US" b="1" dirty="0">
              <a:cs typeface="B Yagut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252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حوزه </a:t>
            </a:r>
            <a:r>
              <a:rPr lang="ar-SA" sz="3200" dirty="0" smtClean="0">
                <a:cs typeface="B Titr" panose="00000700000000000000" pitchFamily="2" charset="-78"/>
              </a:rPr>
              <a:t>های </a:t>
            </a:r>
            <a:r>
              <a:rPr lang="ar-SA" sz="3200" dirty="0">
                <a:cs typeface="B Titr" panose="00000700000000000000" pitchFamily="2" charset="-78"/>
              </a:rPr>
              <a:t>آسیب </a:t>
            </a:r>
            <a:r>
              <a:rPr lang="ar-SA" sz="3200" dirty="0" smtClean="0">
                <a:cs typeface="B Titr" panose="00000700000000000000" pitchFamily="2" charset="-78"/>
              </a:rPr>
              <a:t>پذیری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82000" cy="5257800"/>
          </a:xfrm>
        </p:spPr>
        <p:txBody>
          <a:bodyPr/>
          <a:lstStyle/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b="1" dirty="0">
                <a:cs typeface="B Yagut" panose="00000400000000000000" pitchFamily="2" charset="-78"/>
              </a:rPr>
              <a:t>هر یک از اجزا اجتماع را می توان با توجه به آسیب پذیری هایی که دارد </a:t>
            </a:r>
            <a:r>
              <a:rPr lang="fa-IR" b="1" dirty="0">
                <a:cs typeface="B Yagut" panose="00000400000000000000" pitchFamily="2" charset="-78"/>
              </a:rPr>
              <a:t>تعریف</a:t>
            </a:r>
            <a:r>
              <a:rPr lang="ar-SA" b="1" dirty="0">
                <a:cs typeface="B Yagut" panose="00000400000000000000" pitchFamily="2" charset="-78"/>
              </a:rPr>
              <a:t> کرد.</a:t>
            </a:r>
            <a:endParaRPr lang="fa-IR" b="1" dirty="0">
              <a:cs typeface="B Yagut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latin typeface="+mn-lt"/>
                <a:ea typeface="+mn-ea"/>
                <a:cs typeface="B Yagut" panose="00000400000000000000" pitchFamily="2" charset="-78"/>
              </a:rPr>
              <a:t>آسیب پذیری های</a:t>
            </a:r>
            <a:r>
              <a:rPr lang="fa-IR" sz="2400" b="1" dirty="0">
                <a:latin typeface="+mn-lt"/>
                <a:ea typeface="+mn-ea"/>
                <a:cs typeface="B Yagut" panose="00000400000000000000" pitchFamily="2" charset="-78"/>
              </a:rPr>
              <a:t> مردم</a:t>
            </a: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latin typeface="+mn-lt"/>
                <a:ea typeface="+mn-ea"/>
                <a:cs typeface="B Yagut" panose="00000400000000000000" pitchFamily="2" charset="-78"/>
              </a:rPr>
              <a:t>آسیب پذیری های</a:t>
            </a:r>
            <a:r>
              <a:rPr lang="fa-IR" sz="2400" b="1" dirty="0">
                <a:latin typeface="+mn-lt"/>
                <a:ea typeface="+mn-ea"/>
                <a:cs typeface="B Yagut" panose="00000400000000000000" pitchFamily="2" charset="-78"/>
              </a:rPr>
              <a:t> دارایی ها</a:t>
            </a: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latin typeface="+mn-lt"/>
                <a:ea typeface="+mn-ea"/>
                <a:cs typeface="B Yagut" panose="00000400000000000000" pitchFamily="2" charset="-78"/>
              </a:rPr>
              <a:t>آسیب پذیری های</a:t>
            </a:r>
            <a:r>
              <a:rPr lang="fa-IR" sz="2400" b="1" dirty="0">
                <a:latin typeface="+mn-lt"/>
                <a:ea typeface="+mn-ea"/>
                <a:cs typeface="B Yagut" panose="00000400000000000000" pitchFamily="2" charset="-78"/>
              </a:rPr>
              <a:t> زیرساخت ها و امکانات خدمات رسانی</a:t>
            </a: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latin typeface="+mn-lt"/>
                <a:ea typeface="+mn-ea"/>
                <a:cs typeface="B Yagut" panose="00000400000000000000" pitchFamily="2" charset="-78"/>
              </a:rPr>
              <a:t>آسیب پذیری های</a:t>
            </a:r>
            <a:r>
              <a:rPr lang="fa-IR" sz="2400" b="1" dirty="0">
                <a:latin typeface="+mn-lt"/>
                <a:ea typeface="+mn-ea"/>
                <a:cs typeface="B Yagut" panose="00000400000000000000" pitchFamily="2" charset="-78"/>
              </a:rPr>
              <a:t> معیشت</a:t>
            </a: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latin typeface="+mn-lt"/>
                <a:ea typeface="+mn-ea"/>
                <a:cs typeface="B Yagut" panose="00000400000000000000" pitchFamily="2" charset="-78"/>
              </a:rPr>
              <a:t>آسیب پذیری های</a:t>
            </a:r>
            <a:r>
              <a:rPr lang="fa-IR" sz="2400" b="1" dirty="0">
                <a:latin typeface="+mn-lt"/>
                <a:ea typeface="+mn-ea"/>
                <a:cs typeface="B Yagut" panose="00000400000000000000" pitchFamily="2" charset="-78"/>
              </a:rPr>
              <a:t> محیط زیست</a:t>
            </a:r>
            <a:endParaRPr lang="en-GB" altLang="en-US" sz="2400" b="1" dirty="0"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047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4712" y="979649"/>
            <a:ext cx="8796553" cy="3263504"/>
          </a:xfrm>
        </p:spPr>
        <p:txBody>
          <a:bodyPr/>
          <a:lstStyle/>
          <a:p>
            <a:pPr eaLnBrk="1" hangingPunct="1"/>
            <a:endParaRPr lang="en-US" altLang="en-US" sz="3200" b="1" dirty="0">
              <a:latin typeface="Helvetica" charset="0"/>
              <a:ea typeface="ＭＳ Ｐゴシック" charset="-128"/>
              <a:cs typeface="B Titr" panose="00000700000000000000" pitchFamily="2" charset="-78"/>
            </a:endParaRPr>
          </a:p>
          <a:p>
            <a:pPr eaLnBrk="1" hangingPunct="1">
              <a:buFontTx/>
              <a:buNone/>
            </a:pPr>
            <a:r>
              <a:rPr lang="en-US" altLang="en-US" sz="3200" b="1" dirty="0">
                <a:solidFill>
                  <a:srgbClr val="FFFF33"/>
                </a:solidFill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                                                                  </a:t>
            </a:r>
            <a:endParaRPr lang="en-US" altLang="en-US" sz="3200" b="1" dirty="0">
              <a:latin typeface="Helvetica" charset="0"/>
              <a:ea typeface="ＭＳ Ｐゴシック" charset="-128"/>
              <a:cs typeface="B Titr" panose="00000700000000000000" pitchFamily="2" charset="-78"/>
            </a:endParaRPr>
          </a:p>
          <a:p>
            <a:pPr eaLnBrk="1" hangingPunct="1"/>
            <a:endParaRPr lang="en-US" altLang="en-US" sz="3200" b="1" dirty="0">
              <a:latin typeface="Helvetica" charset="0"/>
              <a:ea typeface="ＭＳ Ｐゴシック" charset="-128"/>
              <a:cs typeface="B Titr" panose="00000700000000000000" pitchFamily="2" charset="-78"/>
            </a:endParaRPr>
          </a:p>
          <a:p>
            <a:pPr eaLnBrk="1" hangingPunct="1"/>
            <a:endParaRPr lang="en-US" altLang="en-US" sz="3200" b="1" dirty="0">
              <a:latin typeface="Helvetica" charset="0"/>
              <a:ea typeface="ＭＳ Ｐゴシック" charset="-128"/>
              <a:cs typeface="B Titr" panose="00000700000000000000" pitchFamily="2" charset="-78"/>
            </a:endParaRPr>
          </a:p>
          <a:p>
            <a:pPr eaLnBrk="1" hangingPunct="1">
              <a:buFontTx/>
              <a:buNone/>
            </a:pPr>
            <a:r>
              <a:rPr lang="en-US" altLang="en-US" sz="3200" b="1" dirty="0"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              </a:t>
            </a:r>
            <a:r>
              <a:rPr lang="fa-IR" altLang="en-US" b="1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خطر</a:t>
            </a:r>
            <a:r>
              <a:rPr lang="en-US" altLang="en-US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 </a:t>
            </a:r>
            <a:r>
              <a:rPr lang="en-US" altLang="en-US" b="1" dirty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∞  </a:t>
            </a:r>
            <a:r>
              <a:rPr lang="fa-IR" altLang="en-US" b="1" u="sng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م</a:t>
            </a:r>
            <a:r>
              <a:rPr lang="fa-IR" altLang="en-US" b="1" u="sng" dirty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خاطره</a:t>
            </a:r>
            <a:r>
              <a:rPr lang="en-US" altLang="en-US" sz="3200" b="1" u="sng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  </a:t>
            </a:r>
            <a:r>
              <a:rPr lang="en-US" altLang="en-US" sz="3200" b="1" u="sng" dirty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X </a:t>
            </a:r>
            <a:r>
              <a:rPr lang="en-US" altLang="en-US" sz="3200" b="1" u="sng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   </a:t>
            </a:r>
            <a:r>
              <a:rPr lang="fa-IR" altLang="en-US" b="1" u="sng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آسیب پذیری</a:t>
            </a:r>
            <a:r>
              <a:rPr lang="en-US" altLang="en-US" sz="3200" b="1" dirty="0" smtClean="0">
                <a:solidFill>
                  <a:srgbClr val="3366FF"/>
                </a:solidFill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</a:t>
            </a:r>
            <a:endParaRPr lang="en-US" altLang="en-US" sz="3200" b="1" dirty="0">
              <a:solidFill>
                <a:srgbClr val="3366FF"/>
              </a:solidFill>
              <a:latin typeface="Helvetica" charset="0"/>
              <a:ea typeface="ＭＳ Ｐゴシック" charset="-128"/>
              <a:cs typeface="B Titr" panose="00000700000000000000" pitchFamily="2" charset="-78"/>
            </a:endParaRPr>
          </a:p>
          <a:p>
            <a:pPr algn="r" rtl="1">
              <a:buNone/>
            </a:pPr>
            <a:r>
              <a:rPr lang="fa-IR" altLang="en-US" sz="3200" b="1" dirty="0" smtClean="0"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  </a:t>
            </a:r>
            <a:r>
              <a:rPr lang="en-US" altLang="en-US" sz="3200" b="1" dirty="0" smtClean="0">
                <a:latin typeface="Helvetica" charset="0"/>
                <a:ea typeface="ＭＳ Ｐゴシック" charset="-128"/>
                <a:cs typeface="B Titr" panose="00000700000000000000" pitchFamily="2" charset="-78"/>
              </a:rPr>
              <a:t>                    </a:t>
            </a:r>
            <a:r>
              <a:rPr lang="fa-IR" altLang="en-US" b="1" dirty="0">
                <a:solidFill>
                  <a:srgbClr val="3366FF"/>
                </a:solidFill>
                <a:latin typeface="Helvetica" charset="0"/>
                <a:ea typeface="ＭＳ Ｐゴシック" charset="-128"/>
                <a:cs typeface="B Yagut" panose="00000400000000000000" pitchFamily="2" charset="-78"/>
              </a:rPr>
              <a:t>ظرفیت</a:t>
            </a:r>
            <a:endParaRPr lang="en-US" altLang="en-US" b="1" dirty="0">
              <a:solidFill>
                <a:srgbClr val="3366FF"/>
              </a:solidFill>
              <a:latin typeface="Helvetica" charset="0"/>
              <a:ea typeface="ＭＳ Ｐゴシック" charset="-128"/>
              <a:cs typeface="B Yagut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4990689" y="4144960"/>
            <a:ext cx="609600" cy="628650"/>
          </a:xfrm>
          <a:prstGeom prst="upArrow">
            <a:avLst>
              <a:gd name="adj1" fmla="val 50000"/>
              <a:gd name="adj2" fmla="val 3437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chemeClr val="tx1"/>
              </a:solidFill>
              <a:latin typeface="Rockwell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>
            <a:off x="5325527" y="2755498"/>
            <a:ext cx="609600" cy="607795"/>
          </a:xfrm>
          <a:prstGeom prst="downArrow">
            <a:avLst>
              <a:gd name="adj1" fmla="val 50000"/>
              <a:gd name="adj2" fmla="val 40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chemeClr val="tx1"/>
              </a:solidFill>
              <a:latin typeface="Rockwell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547664" y="4074996"/>
            <a:ext cx="536024" cy="866172"/>
          </a:xfrm>
          <a:prstGeom prst="downArrow">
            <a:avLst>
              <a:gd name="adj1" fmla="val 50000"/>
              <a:gd name="adj2" fmla="val 40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chemeClr val="tx1"/>
              </a:solidFill>
              <a:latin typeface="Rockwell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138188" y="4695563"/>
            <a:ext cx="2314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rtl="1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طرح ها و سامانه ها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  <a:p>
            <a:pPr algn="ctr" rtl="1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آموزش</a:t>
            </a:r>
            <a:r>
              <a:rPr lang="en-US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 </a:t>
            </a:r>
          </a:p>
          <a:p>
            <a:pPr algn="ctr" rtl="1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تجهیزات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469340" y="2159716"/>
            <a:ext cx="1676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زلزله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851920" y="677920"/>
            <a:ext cx="396044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تسهیلات ناایمن بهداشتی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تحت تاثیر قرار گرفتن ارائه دهندگان خدمات بهداشتی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پرسنل غیر متخصص و بی تجربه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44113" y="4947287"/>
            <a:ext cx="2143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rtl="1">
              <a:spcBef>
                <a:spcPct val="50000"/>
              </a:spcBef>
              <a:buClrTx/>
              <a:buSzTx/>
              <a:buNone/>
            </a:pPr>
            <a:r>
              <a:rPr lang="fa-IR" altLang="en-US" sz="2000" b="1" dirty="0">
                <a:solidFill>
                  <a:schemeClr val="tx1"/>
                </a:solidFill>
                <a:latin typeface="+mn-lt"/>
                <a:ea typeface="+mn-ea"/>
                <a:cs typeface="B Yagut" panose="00000400000000000000" pitchFamily="2" charset="-78"/>
              </a:rPr>
              <a:t>مختل شدن خدمات بهداشتی</a:t>
            </a:r>
            <a:endParaRPr lang="en-US" altLang="en-US" sz="2000" b="1" dirty="0">
              <a:solidFill>
                <a:schemeClr val="tx1"/>
              </a:solidFill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 rot="10800000">
            <a:off x="3104812" y="2680019"/>
            <a:ext cx="609600" cy="742950"/>
          </a:xfrm>
          <a:prstGeom prst="downArrow">
            <a:avLst>
              <a:gd name="adj1" fmla="val 50000"/>
              <a:gd name="adj2" fmla="val 40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80000"/>
              </a:spcBef>
              <a:buClr>
                <a:srgbClr val="1E7FB8"/>
              </a:buClr>
              <a:buSzPct val="90000"/>
              <a:buFont typeface="Wingdings" charset="2"/>
              <a:buChar char="l"/>
              <a:defRPr sz="2500">
                <a:solidFill>
                  <a:srgbClr val="000066"/>
                </a:solidFill>
                <a:latin typeface="Helvetica" charset="0"/>
                <a:ea typeface="ＭＳ Ｐゴシック" charset="-128"/>
                <a:cs typeface="Helvetica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Helvetica" charset="0"/>
                <a:ea typeface="Arial" charset="0"/>
                <a:cs typeface="Helvetica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chemeClr val="tx1"/>
              </a:solidFill>
              <a:latin typeface="Rockwell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567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5" grpId="0" animBg="1"/>
      <p:bldP spid="6" grpId="0" animBg="1"/>
      <p:bldP spid="7" grpId="0" animBg="1"/>
      <p:bldP spid="8" grpId="0" build="p"/>
      <p:bldP spid="9" grpId="0"/>
      <p:bldP spid="10" grpId="0" build="p"/>
      <p:bldP spid="11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364" y="-19050"/>
            <a:ext cx="9871364" cy="832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228600"/>
            <a:ext cx="8018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9600" dirty="0" smtClean="0">
                <a:solidFill>
                  <a:srgbClr val="FFFF00"/>
                </a:solidFill>
                <a:cs typeface="B Titr" panose="00000700000000000000" pitchFamily="2" charset="-78"/>
              </a:rPr>
              <a:t>مدیریت بلایا</a:t>
            </a:r>
            <a:endParaRPr lang="en-US" sz="96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245246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>
                <a:cs typeface="B Titr" panose="00000700000000000000" pitchFamily="2" charset="-78"/>
              </a:rPr>
              <a:t>چرخه مدیریت بلایا</a:t>
            </a: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  <p:sp>
        <p:nvSpPr>
          <p:cNvPr id="8" name="Explosion 1 7"/>
          <p:cNvSpPr/>
          <p:nvPr/>
        </p:nvSpPr>
        <p:spPr bwMode="auto">
          <a:xfrm>
            <a:off x="5796136" y="1556792"/>
            <a:ext cx="720080" cy="1152128"/>
          </a:xfrm>
          <a:prstGeom prst="irregularSeal1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flipH="1">
            <a:off x="2411760" y="1099375"/>
            <a:ext cx="4824536" cy="4824536"/>
          </a:xfrm>
          <a:prstGeom prst="line">
            <a:avLst/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179512" y="764705"/>
            <a:ext cx="8964488" cy="5544615"/>
            <a:chOff x="179512" y="764705"/>
            <a:chExt cx="8964488" cy="5544615"/>
          </a:xfrm>
        </p:grpSpPr>
        <p:sp>
          <p:nvSpPr>
            <p:cNvPr id="13" name="Freeform 12"/>
            <p:cNvSpPr/>
            <p:nvPr/>
          </p:nvSpPr>
          <p:spPr>
            <a:xfrm>
              <a:off x="3671416" y="767081"/>
              <a:ext cx="1980679" cy="1287441"/>
            </a:xfrm>
            <a:custGeom>
              <a:avLst/>
              <a:gdLst>
                <a:gd name="connsiteX0" fmla="*/ 0 w 1980679"/>
                <a:gd name="connsiteY0" fmla="*/ 214578 h 1287441"/>
                <a:gd name="connsiteX1" fmla="*/ 214578 w 1980679"/>
                <a:gd name="connsiteY1" fmla="*/ 0 h 1287441"/>
                <a:gd name="connsiteX2" fmla="*/ 1766101 w 1980679"/>
                <a:gd name="connsiteY2" fmla="*/ 0 h 1287441"/>
                <a:gd name="connsiteX3" fmla="*/ 1980679 w 1980679"/>
                <a:gd name="connsiteY3" fmla="*/ 214578 h 1287441"/>
                <a:gd name="connsiteX4" fmla="*/ 1980679 w 1980679"/>
                <a:gd name="connsiteY4" fmla="*/ 1072863 h 1287441"/>
                <a:gd name="connsiteX5" fmla="*/ 1766101 w 1980679"/>
                <a:gd name="connsiteY5" fmla="*/ 1287441 h 1287441"/>
                <a:gd name="connsiteX6" fmla="*/ 214578 w 1980679"/>
                <a:gd name="connsiteY6" fmla="*/ 1287441 h 1287441"/>
                <a:gd name="connsiteX7" fmla="*/ 0 w 1980679"/>
                <a:gd name="connsiteY7" fmla="*/ 1072863 h 1287441"/>
                <a:gd name="connsiteX8" fmla="*/ 0 w 1980679"/>
                <a:gd name="connsiteY8" fmla="*/ 214578 h 128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0679" h="1287441">
                  <a:moveTo>
                    <a:pt x="0" y="214578"/>
                  </a:moveTo>
                  <a:cubicBezTo>
                    <a:pt x="0" y="96070"/>
                    <a:pt x="96070" y="0"/>
                    <a:pt x="214578" y="0"/>
                  </a:cubicBezTo>
                  <a:lnTo>
                    <a:pt x="1766101" y="0"/>
                  </a:lnTo>
                  <a:cubicBezTo>
                    <a:pt x="1884609" y="0"/>
                    <a:pt x="1980679" y="96070"/>
                    <a:pt x="1980679" y="214578"/>
                  </a:cubicBezTo>
                  <a:lnTo>
                    <a:pt x="1980679" y="1072863"/>
                  </a:lnTo>
                  <a:cubicBezTo>
                    <a:pt x="1980679" y="1191371"/>
                    <a:pt x="1884609" y="1287441"/>
                    <a:pt x="1766101" y="1287441"/>
                  </a:cubicBezTo>
                  <a:lnTo>
                    <a:pt x="214578" y="1287441"/>
                  </a:lnTo>
                  <a:cubicBezTo>
                    <a:pt x="96070" y="1287441"/>
                    <a:pt x="0" y="1191371"/>
                    <a:pt x="0" y="1072863"/>
                  </a:cubicBezTo>
                  <a:lnTo>
                    <a:pt x="0" y="214578"/>
                  </a:lnTo>
                  <a:close/>
                </a:path>
              </a:pathLst>
            </a:custGeom>
            <a:solidFill>
              <a:srgbClr val="00206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528" tIns="169528" rIns="169528" bIns="16952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kern="1200" dirty="0" smtClean="0">
                  <a:cs typeface="B Titr" panose="00000700000000000000" pitchFamily="2" charset="-78"/>
                </a:rPr>
                <a:t>آمادگی</a:t>
              </a:r>
              <a:endParaRPr lang="en-US" sz="2800" kern="1200" dirty="0">
                <a:cs typeface="B Titr" panose="00000700000000000000" pitchFamily="2" charset="-78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9512" y="764705"/>
              <a:ext cx="8964488" cy="5544615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</p:sp>
        <p:sp>
          <p:nvSpPr>
            <p:cNvPr id="14" name="Freeform 13"/>
            <p:cNvSpPr/>
            <p:nvPr/>
          </p:nvSpPr>
          <p:spPr>
            <a:xfrm>
              <a:off x="2535545" y="1410802"/>
              <a:ext cx="4252420" cy="42524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130805" y="252294"/>
                  </a:moveTo>
                  <a:arcTo wR="2126210" hR="2126210" stAng="17891729" swAng="2624783"/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797626" y="2893291"/>
              <a:ext cx="1980679" cy="1287441"/>
            </a:xfrm>
            <a:custGeom>
              <a:avLst/>
              <a:gdLst>
                <a:gd name="connsiteX0" fmla="*/ 0 w 1980679"/>
                <a:gd name="connsiteY0" fmla="*/ 214578 h 1287441"/>
                <a:gd name="connsiteX1" fmla="*/ 214578 w 1980679"/>
                <a:gd name="connsiteY1" fmla="*/ 0 h 1287441"/>
                <a:gd name="connsiteX2" fmla="*/ 1766101 w 1980679"/>
                <a:gd name="connsiteY2" fmla="*/ 0 h 1287441"/>
                <a:gd name="connsiteX3" fmla="*/ 1980679 w 1980679"/>
                <a:gd name="connsiteY3" fmla="*/ 214578 h 1287441"/>
                <a:gd name="connsiteX4" fmla="*/ 1980679 w 1980679"/>
                <a:gd name="connsiteY4" fmla="*/ 1072863 h 1287441"/>
                <a:gd name="connsiteX5" fmla="*/ 1766101 w 1980679"/>
                <a:gd name="connsiteY5" fmla="*/ 1287441 h 1287441"/>
                <a:gd name="connsiteX6" fmla="*/ 214578 w 1980679"/>
                <a:gd name="connsiteY6" fmla="*/ 1287441 h 1287441"/>
                <a:gd name="connsiteX7" fmla="*/ 0 w 1980679"/>
                <a:gd name="connsiteY7" fmla="*/ 1072863 h 1287441"/>
                <a:gd name="connsiteX8" fmla="*/ 0 w 1980679"/>
                <a:gd name="connsiteY8" fmla="*/ 214578 h 128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0679" h="1287441">
                  <a:moveTo>
                    <a:pt x="0" y="214578"/>
                  </a:moveTo>
                  <a:cubicBezTo>
                    <a:pt x="0" y="96070"/>
                    <a:pt x="96070" y="0"/>
                    <a:pt x="214578" y="0"/>
                  </a:cubicBezTo>
                  <a:lnTo>
                    <a:pt x="1766101" y="0"/>
                  </a:lnTo>
                  <a:cubicBezTo>
                    <a:pt x="1884609" y="0"/>
                    <a:pt x="1980679" y="96070"/>
                    <a:pt x="1980679" y="214578"/>
                  </a:cubicBezTo>
                  <a:lnTo>
                    <a:pt x="1980679" y="1072863"/>
                  </a:lnTo>
                  <a:cubicBezTo>
                    <a:pt x="1980679" y="1191371"/>
                    <a:pt x="1884609" y="1287441"/>
                    <a:pt x="1766101" y="1287441"/>
                  </a:cubicBezTo>
                  <a:lnTo>
                    <a:pt x="214578" y="1287441"/>
                  </a:lnTo>
                  <a:cubicBezTo>
                    <a:pt x="96070" y="1287441"/>
                    <a:pt x="0" y="1191371"/>
                    <a:pt x="0" y="1072863"/>
                  </a:cubicBezTo>
                  <a:lnTo>
                    <a:pt x="0" y="214578"/>
                  </a:lnTo>
                  <a:close/>
                </a:path>
              </a:pathLst>
            </a:custGeom>
            <a:solidFill>
              <a:srgbClr val="00206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528" tIns="169528" rIns="169528" bIns="16952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kern="1200" dirty="0" smtClean="0">
                  <a:cs typeface="B Titr" panose="00000700000000000000" pitchFamily="2" charset="-78"/>
                </a:rPr>
                <a:t>پاسخ</a:t>
              </a:r>
              <a:endParaRPr lang="en-US" sz="2800" kern="1200" dirty="0">
                <a:cs typeface="B Titr" panose="00000700000000000000" pitchFamily="2" charset="-78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35545" y="1410802"/>
              <a:ext cx="4252420" cy="42524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47688" y="2785296"/>
                  </a:moveTo>
                  <a:arcTo wR="2126210" hR="2126210" stAng="1083487" swAng="2624783"/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3671416" y="5019502"/>
              <a:ext cx="1980679" cy="1287441"/>
            </a:xfrm>
            <a:custGeom>
              <a:avLst/>
              <a:gdLst>
                <a:gd name="connsiteX0" fmla="*/ 0 w 1980679"/>
                <a:gd name="connsiteY0" fmla="*/ 214578 h 1287441"/>
                <a:gd name="connsiteX1" fmla="*/ 214578 w 1980679"/>
                <a:gd name="connsiteY1" fmla="*/ 0 h 1287441"/>
                <a:gd name="connsiteX2" fmla="*/ 1766101 w 1980679"/>
                <a:gd name="connsiteY2" fmla="*/ 0 h 1287441"/>
                <a:gd name="connsiteX3" fmla="*/ 1980679 w 1980679"/>
                <a:gd name="connsiteY3" fmla="*/ 214578 h 1287441"/>
                <a:gd name="connsiteX4" fmla="*/ 1980679 w 1980679"/>
                <a:gd name="connsiteY4" fmla="*/ 1072863 h 1287441"/>
                <a:gd name="connsiteX5" fmla="*/ 1766101 w 1980679"/>
                <a:gd name="connsiteY5" fmla="*/ 1287441 h 1287441"/>
                <a:gd name="connsiteX6" fmla="*/ 214578 w 1980679"/>
                <a:gd name="connsiteY6" fmla="*/ 1287441 h 1287441"/>
                <a:gd name="connsiteX7" fmla="*/ 0 w 1980679"/>
                <a:gd name="connsiteY7" fmla="*/ 1072863 h 1287441"/>
                <a:gd name="connsiteX8" fmla="*/ 0 w 1980679"/>
                <a:gd name="connsiteY8" fmla="*/ 214578 h 128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0679" h="1287441">
                  <a:moveTo>
                    <a:pt x="0" y="214578"/>
                  </a:moveTo>
                  <a:cubicBezTo>
                    <a:pt x="0" y="96070"/>
                    <a:pt x="96070" y="0"/>
                    <a:pt x="214578" y="0"/>
                  </a:cubicBezTo>
                  <a:lnTo>
                    <a:pt x="1766101" y="0"/>
                  </a:lnTo>
                  <a:cubicBezTo>
                    <a:pt x="1884609" y="0"/>
                    <a:pt x="1980679" y="96070"/>
                    <a:pt x="1980679" y="214578"/>
                  </a:cubicBezTo>
                  <a:lnTo>
                    <a:pt x="1980679" y="1072863"/>
                  </a:lnTo>
                  <a:cubicBezTo>
                    <a:pt x="1980679" y="1191371"/>
                    <a:pt x="1884609" y="1287441"/>
                    <a:pt x="1766101" y="1287441"/>
                  </a:cubicBezTo>
                  <a:lnTo>
                    <a:pt x="214578" y="1287441"/>
                  </a:lnTo>
                  <a:cubicBezTo>
                    <a:pt x="96070" y="1287441"/>
                    <a:pt x="0" y="1191371"/>
                    <a:pt x="0" y="1072863"/>
                  </a:cubicBezTo>
                  <a:lnTo>
                    <a:pt x="0" y="214578"/>
                  </a:lnTo>
                  <a:close/>
                </a:path>
              </a:pathLst>
            </a:custGeom>
            <a:solidFill>
              <a:srgbClr val="00206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528" tIns="169528" rIns="169528" bIns="16952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kern="1200" dirty="0" smtClean="0">
                  <a:cs typeface="B Titr" panose="00000700000000000000" pitchFamily="2" charset="-78"/>
                </a:rPr>
                <a:t>بازیابی</a:t>
              </a:r>
              <a:endParaRPr lang="en-US" sz="2800" kern="1200" dirty="0">
                <a:cs typeface="B Titr" panose="00000700000000000000" pitchFamily="2" charset="-78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38404" y="1412309"/>
              <a:ext cx="4252420" cy="42524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119053" y="3998750"/>
                  </a:moveTo>
                  <a:arcTo wR="2126210" hR="2126210" stAng="7096432" swAng="2569347"/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Freeform 18"/>
            <p:cNvSpPr/>
            <p:nvPr/>
          </p:nvSpPr>
          <p:spPr>
            <a:xfrm>
              <a:off x="1547674" y="2924941"/>
              <a:ext cx="1980679" cy="1287441"/>
            </a:xfrm>
            <a:custGeom>
              <a:avLst/>
              <a:gdLst>
                <a:gd name="connsiteX0" fmla="*/ 0 w 1980679"/>
                <a:gd name="connsiteY0" fmla="*/ 214578 h 1287441"/>
                <a:gd name="connsiteX1" fmla="*/ 214578 w 1980679"/>
                <a:gd name="connsiteY1" fmla="*/ 0 h 1287441"/>
                <a:gd name="connsiteX2" fmla="*/ 1766101 w 1980679"/>
                <a:gd name="connsiteY2" fmla="*/ 0 h 1287441"/>
                <a:gd name="connsiteX3" fmla="*/ 1980679 w 1980679"/>
                <a:gd name="connsiteY3" fmla="*/ 214578 h 1287441"/>
                <a:gd name="connsiteX4" fmla="*/ 1980679 w 1980679"/>
                <a:gd name="connsiteY4" fmla="*/ 1072863 h 1287441"/>
                <a:gd name="connsiteX5" fmla="*/ 1766101 w 1980679"/>
                <a:gd name="connsiteY5" fmla="*/ 1287441 h 1287441"/>
                <a:gd name="connsiteX6" fmla="*/ 214578 w 1980679"/>
                <a:gd name="connsiteY6" fmla="*/ 1287441 h 1287441"/>
                <a:gd name="connsiteX7" fmla="*/ 0 w 1980679"/>
                <a:gd name="connsiteY7" fmla="*/ 1072863 h 1287441"/>
                <a:gd name="connsiteX8" fmla="*/ 0 w 1980679"/>
                <a:gd name="connsiteY8" fmla="*/ 214578 h 128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0679" h="1287441">
                  <a:moveTo>
                    <a:pt x="0" y="214578"/>
                  </a:moveTo>
                  <a:cubicBezTo>
                    <a:pt x="0" y="96070"/>
                    <a:pt x="96070" y="0"/>
                    <a:pt x="214578" y="0"/>
                  </a:cubicBezTo>
                  <a:lnTo>
                    <a:pt x="1766101" y="0"/>
                  </a:lnTo>
                  <a:cubicBezTo>
                    <a:pt x="1884609" y="0"/>
                    <a:pt x="1980679" y="96070"/>
                    <a:pt x="1980679" y="214578"/>
                  </a:cubicBezTo>
                  <a:lnTo>
                    <a:pt x="1980679" y="1072863"/>
                  </a:lnTo>
                  <a:cubicBezTo>
                    <a:pt x="1980679" y="1191371"/>
                    <a:pt x="1884609" y="1287441"/>
                    <a:pt x="1766101" y="1287441"/>
                  </a:cubicBezTo>
                  <a:lnTo>
                    <a:pt x="214578" y="1287441"/>
                  </a:lnTo>
                  <a:cubicBezTo>
                    <a:pt x="96070" y="1287441"/>
                    <a:pt x="0" y="1191371"/>
                    <a:pt x="0" y="1072863"/>
                  </a:cubicBezTo>
                  <a:lnTo>
                    <a:pt x="0" y="214578"/>
                  </a:lnTo>
                  <a:close/>
                </a:path>
              </a:pathLst>
            </a:custGeom>
            <a:solidFill>
              <a:srgbClr val="00206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528" tIns="169528" rIns="169528" bIns="16952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kern="1200" dirty="0" smtClean="0">
                  <a:cs typeface="B Titr" panose="00000700000000000000" pitchFamily="2" charset="-78"/>
                </a:rPr>
                <a:t>کاهش آسیب</a:t>
              </a:r>
              <a:endParaRPr lang="en-US" sz="2800" kern="1200" dirty="0">
                <a:cs typeface="B Titr" panose="00000700000000000000" pitchFamily="2" charset="-78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38315" y="1409341"/>
              <a:ext cx="4252420" cy="42524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4344" y="1499877"/>
                  </a:moveTo>
                  <a:arcTo wR="2126210" hR="2126210" stAng="11827931" swAng="2674806"/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2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795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304800"/>
            <a:ext cx="4114800" cy="6400800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1- پیشگیری (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Prevention</a:t>
            </a:r>
            <a:r>
              <a:rPr lang="fa-I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)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/>
            </a:r>
            <a:b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</a:br>
            <a:r>
              <a:rPr lang="fa-I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 و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کاهش آسیب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(Mitigation)</a:t>
            </a:r>
            <a:r>
              <a:rPr lang="fa-I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5181600" cy="694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5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4000" dirty="0" smtClean="0">
                <a:cs typeface="B Titr" panose="00000700000000000000" pitchFamily="2" charset="-78"/>
              </a:rPr>
              <a:t>پروژه های کاهش خطر زلزله</a:t>
            </a:r>
            <a:endParaRPr lang="en-US" altLang="en-US" sz="4000" dirty="0" smtClean="0">
              <a:cs typeface="B Titr" panose="00000700000000000000" pitchFamily="2" charset="-78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685800" y="2147888"/>
          <a:ext cx="3810000" cy="319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Photo Editor Photo" r:id="rId4" imgW="7728625" imgH="6479554" progId="">
                  <p:embed/>
                </p:oleObj>
              </mc:Choice>
              <mc:Fallback>
                <p:oleObj name="Photo Editor Photo" r:id="rId4" imgW="7728625" imgH="647955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47888"/>
                        <a:ext cx="3810000" cy="319563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1143000" y="5486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prstClr val="black"/>
                </a:solidFill>
                <a:latin typeface="Franklin Gothic Book" pitchFamily="34" charset="0"/>
                <a:cs typeface="B Lotus" pitchFamily="2" charset="-78"/>
              </a:rPr>
              <a:t>Non-structural retrofit</a:t>
            </a:r>
          </a:p>
        </p:txBody>
      </p:sp>
      <p:graphicFrame>
        <p:nvGraphicFramePr>
          <p:cNvPr id="1027" name="Object 5"/>
          <p:cNvGraphicFramePr>
            <a:graphicFrameLocks/>
          </p:cNvGraphicFramePr>
          <p:nvPr/>
        </p:nvGraphicFramePr>
        <p:xfrm>
          <a:off x="4648200" y="2133600"/>
          <a:ext cx="38862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Bitmap Image" r:id="rId6" imgW="3481200" imgH="2720880" progId="PBrush">
                  <p:embed/>
                </p:oleObj>
              </mc:Choice>
              <mc:Fallback>
                <p:oleObj name="Bitmap Image" r:id="rId6" imgW="3481200" imgH="2720880" progId="PBrush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133600"/>
                        <a:ext cx="3886200" cy="3200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5334000" y="5461000"/>
            <a:ext cx="2436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prstClr val="black"/>
                </a:solidFill>
                <a:latin typeface="Franklin Gothic Book" pitchFamily="34" charset="0"/>
                <a:cs typeface="B Lotus" pitchFamily="2" charset="-78"/>
              </a:rPr>
              <a:t>Structural retrofit</a:t>
            </a:r>
          </a:p>
        </p:txBody>
      </p:sp>
    </p:spTree>
    <p:extLst>
      <p:ext uri="{BB962C8B-B14F-4D97-AF65-F5344CB8AC3E}">
        <p14:creationId xmlns:p14="http://schemas.microsoft.com/office/powerpoint/2010/main" val="1791535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4000" b="1" dirty="0" smtClean="0">
                <a:cs typeface="B Titr" panose="00000700000000000000" pitchFamily="2" charset="-78"/>
              </a:rPr>
              <a:t>پروژه های کاهش خطر سیلاب</a:t>
            </a:r>
            <a:endParaRPr lang="en-US" altLang="en-US" sz="4000" b="1" dirty="0" smtClean="0">
              <a:cs typeface="B Titr" panose="00000700000000000000" pitchFamily="2" charset="-78"/>
            </a:endParaRPr>
          </a:p>
        </p:txBody>
      </p:sp>
      <p:graphicFrame>
        <p:nvGraphicFramePr>
          <p:cNvPr id="2050" name="Object 3"/>
          <p:cNvGraphicFramePr>
            <a:graphicFrameLocks/>
          </p:cNvGraphicFramePr>
          <p:nvPr/>
        </p:nvGraphicFramePr>
        <p:xfrm>
          <a:off x="685800" y="2209800"/>
          <a:ext cx="37338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Bitmap Image" r:id="rId4" imgW="4428687" imgH="3714440" progId="PBrush">
                  <p:embed/>
                </p:oleObj>
              </mc:Choice>
              <mc:Fallback>
                <p:oleObj name="Bitmap Image" r:id="rId4" imgW="4428687" imgH="3714440" progId="PBrush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09800"/>
                        <a:ext cx="3733800" cy="3048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685800" y="5334000"/>
            <a:ext cx="381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prstClr val="black"/>
                </a:solidFill>
                <a:latin typeface="Franklin Gothic Book" pitchFamily="34" charset="0"/>
                <a:cs typeface="B Lotus" pitchFamily="2" charset="-78"/>
              </a:rPr>
              <a:t>Drainage Improvement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6019800" y="5384800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prstClr val="black"/>
                </a:solidFill>
                <a:latin typeface="Franklin Gothic Book" pitchFamily="34" charset="0"/>
                <a:cs typeface="B Lotus" pitchFamily="2" charset="-78"/>
              </a:rPr>
              <a:t>Elevation</a:t>
            </a:r>
          </a:p>
        </p:txBody>
      </p:sp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4648200" y="2222500"/>
          <a:ext cx="3733800" cy="305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Photo Editor Photo" r:id="rId6" imgW="6468401" imgH="5286245" progId="">
                  <p:embed/>
                </p:oleObj>
              </mc:Choice>
              <mc:Fallback>
                <p:oleObj name="Photo Editor Photo" r:id="rId6" imgW="6468401" imgH="528624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22500"/>
                        <a:ext cx="3733800" cy="30511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955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kern="1200" dirty="0" smtClean="0">
                <a:latin typeface="Verdana" charset="0"/>
                <a:ea typeface="ＭＳ Ｐゴシック" charset="-128"/>
                <a:cs typeface="B Titr" panose="00000700000000000000" pitchFamily="2" charset="-78"/>
              </a:rPr>
              <a:t>پرسش</a:t>
            </a:r>
            <a:endParaRPr lang="en-US" sz="3200" kern="1200" dirty="0">
              <a:latin typeface="Verdana" charset="0"/>
              <a:ea typeface="ＭＳ Ｐゴシック" charset="-128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6325"/>
            <a:ext cx="7571184" cy="5248275"/>
          </a:xfrm>
        </p:spPr>
        <p:txBody>
          <a:bodyPr/>
          <a:lstStyle/>
          <a:p>
            <a:pPr marL="560387" indent="-457200" algn="r" rtl="1"/>
            <a:r>
              <a:rPr lang="fa-IR" altLang="en-US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</a:t>
            </a:r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مورد مخاطره را نام ببرید.</a:t>
            </a:r>
          </a:p>
          <a:p>
            <a:pPr marL="560387" indent="-457200" algn="r" rtl="1"/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مورد فوریت را نام ببرید.</a:t>
            </a:r>
          </a:p>
          <a:p>
            <a:pPr marL="560387" indent="-457200" algn="r" rtl="1"/>
            <a:r>
              <a:rPr lang="fa-IR" altLang="en-US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</a:t>
            </a:r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مورد از بلایا را نام ببرید.</a:t>
            </a:r>
          </a:p>
          <a:p>
            <a:pPr marL="560387" indent="-457200" algn="r" rtl="1"/>
            <a:endParaRPr lang="fa-IR" alt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marL="560387" indent="-457200" algn="r" rtl="1"/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مورد از شاخص های آسیب پذیری را بگویید.</a:t>
            </a:r>
          </a:p>
          <a:p>
            <a:pPr marL="560387" indent="-457200" algn="r" rtl="1"/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مورد </a:t>
            </a:r>
            <a:r>
              <a:rPr lang="fa-IR" altLang="en-US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خطر </a:t>
            </a:r>
            <a:r>
              <a:rPr lang="fa-IR" altLang="en-US" b="1" dirty="0" smtClean="0">
                <a:solidFill>
                  <a:srgbClr val="000000"/>
                </a:solidFill>
                <a:latin typeface="Constantia" panose="02030602050306030303" pitchFamily="18" charset="0"/>
                <a:ea typeface="Calibri" charset="0"/>
                <a:cs typeface="B Yagut" panose="00000400000000000000" pitchFamily="2" charset="-78"/>
              </a:rPr>
              <a:t>(</a:t>
            </a:r>
            <a:r>
              <a:rPr lang="en-US" altLang="en-US" b="1" dirty="0">
                <a:solidFill>
                  <a:srgbClr val="000000"/>
                </a:solidFill>
                <a:latin typeface="Constantia" panose="02030602050306030303" pitchFamily="18" charset="0"/>
                <a:ea typeface="Calibri" charset="0"/>
                <a:cs typeface="B Yagut" panose="00000400000000000000" pitchFamily="2" charset="-78"/>
              </a:rPr>
              <a:t>Risks</a:t>
            </a:r>
            <a:r>
              <a:rPr lang="fa-IR" altLang="en-US" b="1" dirty="0">
                <a:solidFill>
                  <a:srgbClr val="000000"/>
                </a:solidFill>
                <a:latin typeface="Constantia" panose="02030602050306030303" pitchFamily="18" charset="0"/>
                <a:ea typeface="Calibri" charset="0"/>
                <a:cs typeface="B Yagut" panose="00000400000000000000" pitchFamily="2" charset="-78"/>
              </a:rPr>
              <a:t>) </a:t>
            </a:r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را نام ببرید.</a:t>
            </a:r>
          </a:p>
          <a:p>
            <a:pPr marL="560387" indent="-457200" algn="r" rtl="1"/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سه نمونه از مصادیق آمادگی را ذکر کنید.</a:t>
            </a:r>
            <a:endParaRPr lang="en-GB" alt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 smtClean="0">
                <a:cs typeface="B Yagut" panose="00000400000000000000" pitchFamily="2" charset="-78"/>
              </a:rPr>
              <a:t>دوره </a:t>
            </a:r>
            <a:r>
              <a:rPr lang="fa-IR" sz="1200" b="1" dirty="0">
                <a:cs typeface="B Yagut" panose="00000400000000000000" pitchFamily="2" charset="-78"/>
              </a:rPr>
              <a:t>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441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D2930E-3A98-47B9-AC20-0C3EF5109375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399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453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4A165A-BE15-4EDB-9D79-3BADA66595AB}" type="slidenum">
              <a:rPr lang="ar-SA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31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44036" name="Picture 2" descr="C:\Documents and Settings\user\Desktop\New Folder (4)\Madrese-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1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610599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5400" y="152400"/>
            <a:ext cx="617219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2- آمادگی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(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Preparedness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2327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28600" y="292108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alt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مراحل </a:t>
            </a:r>
            <a:r>
              <a:rPr lang="ar-SA" alt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آمادگی</a:t>
            </a:r>
            <a:endParaRPr lang="en-GB" altLang="en-US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37093"/>
          </a:xfrm>
        </p:spPr>
        <p:txBody>
          <a:bodyPr>
            <a:normAutofit/>
          </a:bodyPr>
          <a:lstStyle/>
          <a:p>
            <a:pPr algn="r" rtl="1"/>
            <a:r>
              <a:rPr lang="fa-IR" altLang="en-US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برنامه ریزی</a:t>
            </a:r>
          </a:p>
          <a:p>
            <a:pPr marL="0" indent="0" algn="r" rtl="1">
              <a:buNone/>
            </a:pPr>
            <a:r>
              <a:rPr lang="fa-IR" altLang="en-US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 </a:t>
            </a:r>
            <a:r>
              <a:rPr lang="fa-IR" altLang="en-US" sz="2400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(فراظرفیت</a:t>
            </a:r>
            <a:r>
              <a:rPr lang="fa-IR" altLang="en-US" sz="2400" b="1" dirty="0">
                <a:solidFill>
                  <a:srgbClr val="00B050"/>
                </a:solidFill>
                <a:cs typeface="B Mitra" panose="00000400000000000000" pitchFamily="2" charset="-78"/>
              </a:rPr>
              <a:t>/ </a:t>
            </a:r>
            <a:r>
              <a:rPr lang="fa-IR" altLang="en-US" sz="2400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سامانۀ </a:t>
            </a:r>
            <a:r>
              <a:rPr lang="fa-IR" altLang="en-US" sz="2400" b="1" dirty="0">
                <a:solidFill>
                  <a:srgbClr val="00B050"/>
                </a:solidFill>
                <a:cs typeface="B Mitra" panose="00000400000000000000" pitchFamily="2" charset="-78"/>
              </a:rPr>
              <a:t>هشدار </a:t>
            </a:r>
            <a:r>
              <a:rPr lang="fa-IR" altLang="en-US" sz="2400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سریع/ فوریت/ اقتضایی و...)</a:t>
            </a:r>
            <a:endParaRPr lang="en-US" altLang="en-US" sz="2400" b="1" dirty="0" smtClean="0">
              <a:solidFill>
                <a:srgbClr val="00B050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altLang="en-US" b="1" dirty="0">
                <a:solidFill>
                  <a:srgbClr val="00B050"/>
                </a:solidFill>
                <a:cs typeface="B Mitra" panose="00000400000000000000" pitchFamily="2" charset="-78"/>
              </a:rPr>
              <a:t>تجهیز سازمان و اجرای برنامه ها</a:t>
            </a:r>
          </a:p>
          <a:p>
            <a:pPr algn="r" rtl="1"/>
            <a:r>
              <a:rPr lang="fa-IR" altLang="en-US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آموزش عمومی/ حرفه </a:t>
            </a:r>
            <a:r>
              <a:rPr lang="fa-IR" altLang="en-US" b="1" dirty="0">
                <a:solidFill>
                  <a:srgbClr val="00B050"/>
                </a:solidFill>
                <a:cs typeface="B Mitra" panose="00000400000000000000" pitchFamily="2" charset="-78"/>
              </a:rPr>
              <a:t>ای </a:t>
            </a:r>
            <a:endParaRPr lang="en-GB" altLang="en-US" b="1" dirty="0" smtClean="0">
              <a:solidFill>
                <a:srgbClr val="00B050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altLang="en-US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تمرین (مانور)</a:t>
            </a:r>
          </a:p>
          <a:p>
            <a:pPr algn="r" rtl="1"/>
            <a:r>
              <a:rPr lang="fa-IR" altLang="en-US" b="1" dirty="0" smtClean="0">
                <a:solidFill>
                  <a:srgbClr val="00B050"/>
                </a:solidFill>
                <a:cs typeface="B Mitra" panose="00000400000000000000" pitchFamily="2" charset="-78"/>
              </a:rPr>
              <a:t>بازنگری در برنامه ها </a:t>
            </a:r>
          </a:p>
          <a:p>
            <a:pPr algn="r" rtl="1"/>
            <a:endParaRPr lang="en-GB" altLang="en-US" b="1" dirty="0" smtClean="0">
              <a:solidFill>
                <a:srgbClr val="00B050"/>
              </a:solidFill>
              <a:cs typeface="B Mitra" panose="00000400000000000000" pitchFamily="2" charset="-7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178" y="4724400"/>
            <a:ext cx="2114016" cy="195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739852"/>
            <a:ext cx="3124200" cy="361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5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بحران\1111\زلزله ورزقان\236139_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0"/>
            <a:ext cx="10403836" cy="749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228600" y="228600"/>
            <a:ext cx="441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3- پاسخ </a:t>
            </a:r>
          </a:p>
          <a:p>
            <a:pPr algn="ctr" rtl="1"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(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Response)</a:t>
            </a:r>
            <a:r>
              <a:rPr lang="en-US" sz="4800" b="1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 </a:t>
            </a:r>
            <a:endParaRPr lang="en-US" sz="4800" b="1" dirty="0" smtClean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067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3900" y="457200"/>
            <a:ext cx="7848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4000" b="1" dirty="0">
                <a:solidFill>
                  <a:srgbClr val="FF0000"/>
                </a:solidFill>
                <a:latin typeface="Arial" pitchFamily="34" charset="0"/>
                <a:cs typeface="B Mitra" panose="00000400000000000000" pitchFamily="2" charset="-78"/>
              </a:rPr>
              <a:t>پاسخ </a:t>
            </a:r>
            <a:r>
              <a:rPr lang="en-US" sz="4000" b="1" dirty="0" smtClean="0">
                <a:solidFill>
                  <a:srgbClr val="FF0000"/>
                </a:solidFill>
                <a:latin typeface="Arial" pitchFamily="34" charset="0"/>
                <a:cs typeface="B Mitra" panose="00000400000000000000" pitchFamily="2" charset="-78"/>
              </a:rPr>
              <a:t>(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B Mitra" panose="00000400000000000000" pitchFamily="2" charset="-78"/>
              </a:rPr>
              <a:t>Response)</a:t>
            </a:r>
            <a:r>
              <a:rPr lang="en-US" sz="4000" b="1" dirty="0">
                <a:solidFill>
                  <a:srgbClr val="F0A22E">
                    <a:lumMod val="75000"/>
                  </a:srgbClr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endParaRPr lang="fa-IR" sz="4000" b="1" dirty="0" smtClean="0">
              <a:solidFill>
                <a:srgbClr val="F0A22E">
                  <a:lumMod val="75000"/>
                </a:srgbClr>
              </a:solidFill>
              <a:latin typeface="Arial" pitchFamily="34" charset="0"/>
              <a:cs typeface="B Mitra" panose="00000400000000000000" pitchFamily="2" charset="-78"/>
            </a:endParaRPr>
          </a:p>
          <a:p>
            <a:pPr algn="ctr" rtl="1">
              <a:lnSpc>
                <a:spcPct val="150000"/>
              </a:lnSpc>
              <a:defRPr/>
            </a:pPr>
            <a:endParaRPr lang="fa-IR" sz="4000" b="1" dirty="0" smtClean="0">
              <a:solidFill>
                <a:srgbClr val="F0A22E">
                  <a:lumMod val="75000"/>
                </a:srgbClr>
              </a:solidFill>
              <a:latin typeface="Arial" pitchFamily="34" charset="0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  <a:defRPr/>
            </a:pPr>
            <a:r>
              <a:rPr lang="fa-IR" sz="3200" b="1" dirty="0" smtClean="0">
                <a:solidFill>
                  <a:srgbClr val="C17529">
                    <a:lumMod val="50000"/>
                  </a:srgbClr>
                </a:solidFill>
                <a:latin typeface="Arial" pitchFamily="34" charset="0"/>
                <a:cs typeface="B Nazanin" panose="00000400000000000000" pitchFamily="2" charset="-78"/>
              </a:rPr>
              <a:t>عبارت است </a:t>
            </a:r>
            <a:r>
              <a:rPr lang="fa-IR" sz="3200" b="1" dirty="0">
                <a:solidFill>
                  <a:srgbClr val="C17529">
                    <a:lumMod val="50000"/>
                  </a:srgbClr>
                </a:solidFill>
                <a:latin typeface="Arial" pitchFamily="34" charset="0"/>
                <a:cs typeface="B Nazanin" panose="00000400000000000000" pitchFamily="2" charset="-78"/>
              </a:rPr>
              <a:t>از کمک رسانی یا انجام مداخلات حین یا بلافاصله بعد از بلا به منظور حفظ جان </a:t>
            </a:r>
            <a:r>
              <a:rPr lang="fa-IR" sz="3200" b="1" dirty="0" smtClean="0">
                <a:solidFill>
                  <a:srgbClr val="C17529">
                    <a:lumMod val="50000"/>
                  </a:srgbClr>
                </a:solidFill>
                <a:latin typeface="Arial" pitchFamily="34" charset="0"/>
                <a:cs typeface="B Nazanin" panose="00000400000000000000" pitchFamily="2" charset="-78"/>
              </a:rPr>
              <a:t>و تأمین </a:t>
            </a:r>
            <a:r>
              <a:rPr lang="fa-IR" sz="3200" b="1" dirty="0">
                <a:solidFill>
                  <a:srgbClr val="C17529">
                    <a:lumMod val="50000"/>
                  </a:srgbClr>
                </a:solidFill>
                <a:latin typeface="Arial" pitchFamily="34" charset="0"/>
                <a:cs typeface="B Nazanin" panose="00000400000000000000" pitchFamily="2" charset="-78"/>
              </a:rPr>
              <a:t>نیازهاي اولیه مردم آسیب دیده .</a:t>
            </a:r>
          </a:p>
          <a:p>
            <a:pPr algn="just" rtl="1">
              <a:lnSpc>
                <a:spcPct val="150000"/>
              </a:lnSpc>
              <a:defRPr/>
            </a:pPr>
            <a:r>
              <a:rPr lang="fa-IR" sz="3200" b="1" dirty="0">
                <a:solidFill>
                  <a:srgbClr val="C17529">
                    <a:lumMod val="50000"/>
                  </a:srgbClr>
                </a:solidFill>
                <a:latin typeface="Arial" pitchFamily="34" charset="0"/>
                <a:cs typeface="B Nazanin" panose="00000400000000000000" pitchFamily="2" charset="-78"/>
              </a:rPr>
              <a:t> پاسخ می تواند فوري، کوتاه یا طولانی مدت باشد. </a:t>
            </a:r>
          </a:p>
        </p:txBody>
      </p:sp>
    </p:spTree>
    <p:extLst>
      <p:ext uri="{BB962C8B-B14F-4D97-AF65-F5344CB8AC3E}">
        <p14:creationId xmlns:p14="http://schemas.microsoft.com/office/powerpoint/2010/main" val="158035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47535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برخی اقدامات مرحلۀ پاسخ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19790"/>
          </a:xfrm>
        </p:spPr>
        <p:txBody>
          <a:bodyPr>
            <a:normAutofit/>
          </a:bodyPr>
          <a:lstStyle/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ارزیابی سریع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جستجو و نجات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تأمین آب و غذا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تأمین امکانات اولیۀ بهداشتی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تأمین سرپناه اضطراری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سامانۀ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اورژانس پیش بیمارستانی (تریاژ، درمان، انتقال)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درمان بیمارستانی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مصدومین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مدیریت اجساد</a:t>
            </a:r>
          </a:p>
          <a:p>
            <a:pPr algn="r" rtl="1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...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endParaRPr lang="fa-IR" b="1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1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2700"/>
            <a:ext cx="9160933" cy="68707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29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523"/>
          <a:stretch/>
        </p:blipFill>
        <p:spPr>
          <a:xfrm>
            <a:off x="0" y="0"/>
            <a:ext cx="9179068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25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39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4377"/>
          <a:stretch/>
        </p:blipFill>
        <p:spPr>
          <a:xfrm>
            <a:off x="0" y="-1"/>
            <a:ext cx="4648200" cy="68683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3637"/>
          <a:stretch/>
        </p:blipFill>
        <p:spPr>
          <a:xfrm>
            <a:off x="4648200" y="-1"/>
            <a:ext cx="44958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کدام مورد مخاطره (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Hazard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محسوب نمی شود</a:t>
            </a:r>
            <a:r>
              <a:rPr lang="fa-IR" sz="32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؟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5248275"/>
          </a:xfrm>
        </p:spPr>
        <p:txBody>
          <a:bodyPr/>
          <a:lstStyle/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وقوع سیل در ایلام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زمین لرزه 9 ریشتری در کویر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لوت</a:t>
            </a:r>
            <a:endParaRPr lang="fa-IR" sz="2400" b="1" dirty="0" smtClean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احتمال آسیب دیدن سازه ای بیمارستان در اثر زلزله   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spcAft>
                <a:spcPts val="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پیاده روی اربعین حسینی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6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بحران\1111\زلزله ورزقان\1391052121540531_Phot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6288" y="0"/>
            <a:ext cx="10500288" cy="754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4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/>
          <a:lstStyle/>
          <a:p>
            <a:pPr algn="ctr" rtl="1"/>
            <a:r>
              <a:rPr lang="fa-I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4- بازیابی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(Recovery)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133600"/>
            <a:ext cx="5846571" cy="42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709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F37F74-05E2-4DA8-89A8-0CBB3F607055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smtClean="0"/>
              <a:t>دوره مدیریت خطر بلایا و فوریت ها در بیمارستان</a:t>
            </a:r>
            <a:endParaRPr lang="en-US" sz="1200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white">
          <a:xfrm>
            <a:off x="611560" y="83671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  <a:normAutofit fontScale="97500" lnSpcReduction="10000"/>
          </a:bodyPr>
          <a:lstStyle>
            <a:lvl1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2pPr>
            <a:lvl3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3pPr>
            <a:lvl4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4pPr>
            <a:lvl5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5pPr>
            <a:lvl6pPr marL="4572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rtl="1"/>
            <a:r>
              <a:rPr lang="fa-IR" sz="48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4- بازیابی </a:t>
            </a:r>
            <a:r>
              <a:rPr lang="en-US" sz="48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 (Recovery)</a:t>
            </a:r>
            <a:endParaRPr lang="en-US" sz="4800" kern="0" dirty="0">
              <a:solidFill>
                <a:srgbClr val="C0000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468194" y="2276872"/>
            <a:ext cx="845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charset="0"/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875" indent="-298450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+mj-lt"/>
              </a:defRPr>
            </a:lvl2pPr>
            <a:lvl3pPr marL="1196975" indent="-239713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+mj-lt"/>
              </a:defRPr>
            </a:lvl3pPr>
            <a:lvl4pPr marL="1676400" indent="-239713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j-lt"/>
              </a:defRPr>
            </a:lvl4pPr>
            <a:lvl5pPr marL="21542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5pPr>
            <a:lvl6pPr marL="26114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6pPr>
            <a:lvl7pPr marL="30686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7pPr>
            <a:lvl8pPr marL="35258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8pPr>
            <a:lvl9pPr marL="39830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 algn="ctr" rtl="1">
              <a:lnSpc>
                <a:spcPct val="150000"/>
              </a:lnSpc>
              <a:buNone/>
              <a:defRPr/>
            </a:pPr>
            <a:r>
              <a:rPr lang="fa-IR" b="1" kern="0" dirty="0" smtClean="0">
                <a:solidFill>
                  <a:srgbClr val="002060"/>
                </a:solidFill>
                <a:latin typeface="Arial" pitchFamily="34" charset="0"/>
                <a:cs typeface="B Mitra" panose="00000400000000000000" pitchFamily="2" charset="-78"/>
              </a:rPr>
              <a:t>عبارت است از تصمیمات و اقداماتی که </a:t>
            </a:r>
            <a:r>
              <a:rPr lang="fa-IR" b="1" kern="0" dirty="0" smtClean="0">
                <a:solidFill>
                  <a:srgbClr val="00B050"/>
                </a:solidFill>
                <a:latin typeface="Arial" pitchFamily="34" charset="0"/>
                <a:cs typeface="B Mitra" panose="00000400000000000000" pitchFamily="2" charset="-78"/>
              </a:rPr>
              <a:t>پس از وقوع بل</a:t>
            </a:r>
            <a:r>
              <a:rPr lang="fa-IR" b="1" kern="0" dirty="0" smtClean="0">
                <a:solidFill>
                  <a:srgbClr val="C00000"/>
                </a:solidFill>
                <a:latin typeface="Arial" pitchFamily="34" charset="0"/>
                <a:cs typeface="B Mitra" panose="00000400000000000000" pitchFamily="2" charset="-78"/>
              </a:rPr>
              <a:t>ا 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fa-IR" b="1" kern="0" dirty="0" smtClean="0">
                <a:solidFill>
                  <a:srgbClr val="002060"/>
                </a:solidFill>
                <a:latin typeface="Arial" pitchFamily="34" charset="0"/>
                <a:cs typeface="B Mitra" panose="00000400000000000000" pitchFamily="2" charset="-78"/>
              </a:rPr>
              <a:t>براي</a:t>
            </a:r>
            <a:r>
              <a:rPr lang="fa-IR" b="1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kern="0" dirty="0" smtClean="0">
                <a:solidFill>
                  <a:srgbClr val="00B050"/>
                </a:solidFill>
                <a:latin typeface="Arial" pitchFamily="34" charset="0"/>
                <a:cs typeface="B Mitra" panose="00000400000000000000" pitchFamily="2" charset="-78"/>
              </a:rPr>
              <a:t>بازگرداندن</a:t>
            </a:r>
            <a:r>
              <a:rPr lang="fa-IR" b="1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kern="0" dirty="0" smtClean="0">
                <a:solidFill>
                  <a:srgbClr val="002060"/>
                </a:solidFill>
                <a:latin typeface="Arial" pitchFamily="34" charset="0"/>
                <a:cs typeface="B Mitra" panose="00000400000000000000" pitchFamily="2" charset="-78"/>
              </a:rPr>
              <a:t>جامعه آسیب دیده </a:t>
            </a:r>
            <a:r>
              <a:rPr lang="fa-IR" b="1" kern="0" dirty="0" smtClean="0">
                <a:solidFill>
                  <a:srgbClr val="00B050"/>
                </a:solidFill>
                <a:latin typeface="Arial" pitchFamily="34" charset="0"/>
                <a:cs typeface="B Mitra" panose="00000400000000000000" pitchFamily="2" charset="-78"/>
              </a:rPr>
              <a:t>به وضعیت قبل </a:t>
            </a:r>
            <a:r>
              <a:rPr lang="fa-IR" b="1" kern="0" dirty="0" smtClean="0">
                <a:solidFill>
                  <a:srgbClr val="002060"/>
                </a:solidFill>
                <a:latin typeface="Arial" pitchFamily="34" charset="0"/>
                <a:cs typeface="B Mitra" panose="00000400000000000000" pitchFamily="2" charset="-78"/>
              </a:rPr>
              <a:t>یا</a:t>
            </a:r>
            <a:r>
              <a:rPr lang="fa-IR" b="1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kern="0" dirty="0" smtClean="0">
                <a:solidFill>
                  <a:srgbClr val="00B050"/>
                </a:solidFill>
                <a:latin typeface="Arial" pitchFamily="34" charset="0"/>
                <a:cs typeface="B Mitra" panose="00000400000000000000" pitchFamily="2" charset="-78"/>
              </a:rPr>
              <a:t>وضعیت</a:t>
            </a:r>
            <a:r>
              <a:rPr lang="fa-IR" b="1" kern="0" dirty="0" smtClean="0">
                <a:solidFill>
                  <a:srgbClr val="C00000"/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kern="0" dirty="0" smtClean="0">
                <a:solidFill>
                  <a:srgbClr val="00B050"/>
                </a:solidFill>
                <a:latin typeface="Arial" pitchFamily="34" charset="0"/>
                <a:cs typeface="B Mitra" panose="00000400000000000000" pitchFamily="2" charset="-78"/>
              </a:rPr>
              <a:t>ارتقا یافته </a:t>
            </a:r>
            <a:r>
              <a:rPr lang="fa-IR" b="1" kern="0" dirty="0" smtClean="0">
                <a:solidFill>
                  <a:srgbClr val="002060"/>
                </a:solidFill>
                <a:latin typeface="Arial" pitchFamily="34" charset="0"/>
                <a:cs typeface="B Mitra" panose="00000400000000000000" pitchFamily="2" charset="-78"/>
              </a:rPr>
              <a:t>انجام می گیرد، ضمن اینکه اقدامات لازم براي کاهش خطر بلا را نیز تشویق و تسهیل می کند.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902449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F37F74-05E2-4DA8-89A8-0CBB3F607055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smtClean="0"/>
              <a:t>دوره مدیریت خطر بلایا و فوریت ها در بیمارستان</a:t>
            </a:r>
            <a:endParaRPr lang="en-US" sz="1200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white">
          <a:xfrm>
            <a:off x="838200" y="61506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  <a:normAutofit/>
          </a:bodyPr>
          <a:lstStyle>
            <a:lvl1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2pPr>
            <a:lvl3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3pPr>
            <a:lvl4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4pPr>
            <a:lvl5pPr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5pPr>
            <a:lvl6pPr marL="4572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6000" kern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B Mitra" panose="00000400000000000000" pitchFamily="2" charset="-78"/>
              </a:rPr>
              <a:t>انواع بازیابی</a:t>
            </a:r>
            <a:endParaRPr lang="en-US" sz="6000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B Mitra" panose="00000400000000000000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381000" y="2438400"/>
            <a:ext cx="8229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charset="0"/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875" indent="-298450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+mj-lt"/>
              </a:defRPr>
            </a:lvl2pPr>
            <a:lvl3pPr marL="1196975" indent="-239713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+mj-lt"/>
              </a:defRPr>
            </a:lvl3pPr>
            <a:lvl4pPr marL="1676400" indent="-239713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j-lt"/>
              </a:defRPr>
            </a:lvl4pPr>
            <a:lvl5pPr marL="21542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5pPr>
            <a:lvl6pPr marL="26114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6pPr>
            <a:lvl7pPr marL="30686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7pPr>
            <a:lvl8pPr marL="35258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8pPr>
            <a:lvl9pPr marL="3983038" indent="-238125" algn="l" defTabSz="957263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+mj-lt"/>
              </a:defRPr>
            </a:lvl9pPr>
          </a:lstStyle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fa-IR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بازسازي(</a:t>
            </a:r>
            <a:r>
              <a:rPr lang="en-US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Reconstruction</a:t>
            </a:r>
            <a:r>
              <a:rPr lang="fa-IR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)</a:t>
            </a:r>
          </a:p>
          <a:p>
            <a:pPr algn="r" rtl="1">
              <a:lnSpc>
                <a:spcPct val="150000"/>
              </a:lnSpc>
              <a:defRPr/>
            </a:pPr>
            <a:endParaRPr lang="fa-IR" b="1" kern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B Mitra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fa-IR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توانبخشی(</a:t>
            </a:r>
            <a:r>
              <a:rPr lang="en-US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Rehabilitation</a:t>
            </a:r>
            <a:r>
              <a:rPr lang="fa-IR" b="1" kern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Mitra" panose="00000400000000000000" pitchFamily="2" charset="-78"/>
              </a:rPr>
              <a:t>)</a:t>
            </a:r>
          </a:p>
          <a:p>
            <a:pPr marL="1485900" indent="-45720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fa-IR" b="1" kern="0" smtClean="0">
                <a:solidFill>
                  <a:srgbClr val="C00000"/>
                </a:solidFill>
                <a:latin typeface="Arial" pitchFamily="34" charset="0"/>
                <a:cs typeface="B Mitra" panose="00000400000000000000" pitchFamily="2" charset="-78"/>
              </a:rPr>
              <a:t>جسمی</a:t>
            </a:r>
          </a:p>
          <a:p>
            <a:pPr marL="1485900" indent="-45720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fa-IR" b="1" kern="0" smtClean="0">
                <a:solidFill>
                  <a:srgbClr val="C00000"/>
                </a:solidFill>
                <a:latin typeface="Arial" pitchFamily="34" charset="0"/>
                <a:cs typeface="B Mitra" panose="00000400000000000000" pitchFamily="2" charset="-78"/>
              </a:rPr>
              <a:t> روانی </a:t>
            </a:r>
          </a:p>
          <a:p>
            <a:pPr marL="1485900" indent="-45720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fa-IR" b="1" kern="0" smtClean="0">
                <a:solidFill>
                  <a:srgbClr val="C00000"/>
                </a:solidFill>
                <a:latin typeface="Arial" pitchFamily="34" charset="0"/>
                <a:cs typeface="B Mitra" panose="00000400000000000000" pitchFamily="2" charset="-78"/>
              </a:rPr>
              <a:t>اجتماعی</a:t>
            </a:r>
            <a:endParaRPr lang="en-US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0697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609600"/>
            <a:ext cx="4267200" cy="2392362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 Rehabilitation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85109"/>
            <a:ext cx="4267200" cy="299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733800"/>
            <a:ext cx="4114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://tavanyab.ir/uploads/images/k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457200"/>
            <a:ext cx="4095750" cy="2894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6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274638"/>
            <a:ext cx="4191000" cy="277336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Psychological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Rehabilitation</a:t>
            </a:r>
            <a:endParaRPr lang="en-US" dirty="0"/>
          </a:p>
        </p:txBody>
      </p:sp>
      <p:pic>
        <p:nvPicPr>
          <p:cNvPr id="13314" name="Picture 2" descr="http://www.newswire.ir/assets/images/clippings/70/74ce7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23780"/>
            <a:ext cx="2857500" cy="361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4576762" cy="261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223780"/>
            <a:ext cx="4694093" cy="312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76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Rehabilitation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3" y="1283654"/>
            <a:ext cx="4191000" cy="259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875057"/>
            <a:ext cx="4458929" cy="31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8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 rtl="1">
              <a:buNone/>
            </a:pPr>
            <a:r>
              <a:rPr lang="fa-IR" sz="4000" dirty="0" smtClean="0">
                <a:cs typeface="B Titr" panose="00000700000000000000" pitchFamily="2" charset="-78"/>
              </a:rPr>
              <a:t>مدیریت خطر بلایا چیست؟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396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  <a:cs typeface="B Titr" panose="00000700000000000000" pitchFamily="2" charset="-78"/>
              </a:rPr>
              <a:t>مدیریت خطر بلایا</a:t>
            </a:r>
            <a:endParaRPr lang="en-GB" altLang="en-US" sz="32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  <a:cs typeface="B Titr" panose="00000700000000000000" pitchFamily="2" charset="-78"/>
            </a:endParaRPr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50193"/>
            <a:ext cx="8382000" cy="3759258"/>
          </a:xfrm>
          <a:noFill/>
          <a:ln>
            <a:solidFill>
              <a:srgbClr val="4D4D4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1" hangingPunct="1"/>
            <a:endParaRPr lang="en-GB" altLang="en-US" sz="22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altLang="en-US" sz="2000" b="1" kern="1200" dirty="0">
                <a:cs typeface="B Yagut" panose="00000400000000000000" pitchFamily="2" charset="-78"/>
              </a:rPr>
              <a:t>عبارت است از فرايند نظام مند کاهش پیامدهای </a:t>
            </a:r>
            <a:r>
              <a:rPr lang="fa-IR" altLang="en-US" sz="2000" b="1" kern="1200" dirty="0" smtClean="0">
                <a:cs typeface="B Yagut" panose="00000400000000000000" pitchFamily="2" charset="-78"/>
              </a:rPr>
              <a:t>زیانبار </a:t>
            </a:r>
            <a:r>
              <a:rPr lang="fa-IR" altLang="en-US" sz="2000" b="1" kern="1200" dirty="0">
                <a:cs typeface="B Yagut" panose="00000400000000000000" pitchFamily="2" charset="-78"/>
              </a:rPr>
              <a:t>مخاطرات و خطرات احتمالی به منظور</a:t>
            </a:r>
          </a:p>
          <a:p>
            <a:pPr lvl="1" algn="just" rtl="1" eaLnBrk="1" hangingPunct="1">
              <a:lnSpc>
                <a:spcPct val="200000"/>
              </a:lnSpc>
            </a:pPr>
            <a:r>
              <a:rPr lang="fa-IR" altLang="en-US" sz="2000" b="1" kern="1200" dirty="0">
                <a:latin typeface="+mn-lt"/>
                <a:ea typeface="+mn-ea"/>
                <a:cs typeface="B Yagut" panose="00000400000000000000" pitchFamily="2" charset="-78"/>
              </a:rPr>
              <a:t>پیشگیری یا اجتناب از مواجهه با مخاطرات (هدف در اینجا مخاطره است)</a:t>
            </a:r>
          </a:p>
          <a:p>
            <a:pPr lvl="1" algn="just" rtl="1" eaLnBrk="1" hangingPunct="1">
              <a:lnSpc>
                <a:spcPct val="200000"/>
              </a:lnSpc>
            </a:pPr>
            <a:r>
              <a:rPr lang="fa-IR" altLang="en-US" sz="2000" b="1" kern="1200" dirty="0">
                <a:latin typeface="+mn-lt"/>
                <a:ea typeface="+mn-ea"/>
                <a:cs typeface="B Yagut" panose="00000400000000000000" pitchFamily="2" charset="-78"/>
              </a:rPr>
              <a:t>کاهش آسیب پذیری ها (گروه هدف جامعه است)</a:t>
            </a:r>
          </a:p>
          <a:p>
            <a:pPr lvl="1" algn="just" rtl="1" eaLnBrk="1" hangingPunct="1">
              <a:lnSpc>
                <a:spcPct val="200000"/>
              </a:lnSpc>
            </a:pPr>
            <a:r>
              <a:rPr lang="fa-IR" altLang="en-US" sz="2000" b="1" kern="1200" dirty="0">
                <a:latin typeface="+mn-lt"/>
                <a:ea typeface="+mn-ea"/>
                <a:cs typeface="B Yagut" panose="00000400000000000000" pitchFamily="2" charset="-78"/>
              </a:rPr>
              <a:t>ارتقای ظرفیت پاسخگویی و بازیابی(گروه هدف سازمان های مسئول پاسخگویی هستند)</a:t>
            </a:r>
            <a:endParaRPr lang="en-GB" altLang="en-US" sz="2000" b="1" kern="1200" dirty="0">
              <a:latin typeface="+mn-lt"/>
              <a:ea typeface="+mn-ea"/>
              <a:cs typeface="B Yagut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952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49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762000"/>
            <a:ext cx="7772400" cy="5334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algn="ctr">
              <a:buClr>
                <a:srgbClr val="F0A22E"/>
              </a:buClr>
              <a:buFont typeface="Wingdings 2"/>
              <a:buNone/>
            </a:pPr>
            <a:endParaRPr lang="en-US" i="1" dirty="0" smtClean="0">
              <a:solidFill>
                <a:srgbClr val="4E3B30"/>
              </a:solidFill>
            </a:endParaRPr>
          </a:p>
          <a:p>
            <a:pPr marL="68580" indent="0" algn="ctr">
              <a:buClr>
                <a:srgbClr val="F0A22E"/>
              </a:buClr>
              <a:buFont typeface="Wingdings 2"/>
              <a:buNone/>
            </a:pPr>
            <a:endParaRPr lang="en-US" i="1" dirty="0" smtClean="0">
              <a:solidFill>
                <a:srgbClr val="4E3B30"/>
              </a:solidFill>
            </a:endParaRPr>
          </a:p>
          <a:p>
            <a:pPr marL="68580" indent="0" algn="ctr">
              <a:buClr>
                <a:srgbClr val="F0A22E"/>
              </a:buClr>
              <a:buFont typeface="Wingdings 2"/>
              <a:buNone/>
            </a:pPr>
            <a:endParaRPr lang="en-US" i="1" dirty="0" smtClean="0">
              <a:solidFill>
                <a:srgbClr val="4E3B30"/>
              </a:solidFill>
            </a:endParaRPr>
          </a:p>
          <a:p>
            <a:pPr marL="68580" indent="0" algn="ctr">
              <a:buClr>
                <a:srgbClr val="F0A22E"/>
              </a:buClr>
              <a:buFont typeface="Wingdings 2"/>
              <a:buNone/>
            </a:pPr>
            <a:endParaRPr lang="en-US" i="1" dirty="0" smtClean="0">
              <a:solidFill>
                <a:srgbClr val="4E3B30"/>
              </a:solidFill>
            </a:endParaRPr>
          </a:p>
          <a:p>
            <a:pPr marL="68580" indent="0" algn="ctr">
              <a:buClr>
                <a:srgbClr val="F0A22E"/>
              </a:buClr>
              <a:buFont typeface="Wingdings 2"/>
              <a:buNone/>
            </a:pPr>
            <a:endParaRPr lang="en-US" i="1" dirty="0" smtClean="0">
              <a:solidFill>
                <a:srgbClr val="4E3B30"/>
              </a:solidFill>
            </a:endParaRPr>
          </a:p>
          <a:p>
            <a:pPr marL="68580" indent="0" algn="ctr" rtl="1">
              <a:buClr>
                <a:srgbClr val="F0A22E"/>
              </a:buClr>
              <a:buFont typeface="Wingdings 2"/>
              <a:buNone/>
            </a:pPr>
            <a:r>
              <a:rPr lang="fa-IR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حادثه بلا نیست</a:t>
            </a:r>
          </a:p>
          <a:p>
            <a:pPr marL="68580" indent="0" algn="ctr" rtl="1">
              <a:buClr>
                <a:srgbClr val="F0A22E"/>
              </a:buClr>
              <a:buFont typeface="Wingdings 2"/>
              <a:buNone/>
            </a:pPr>
            <a:r>
              <a:rPr lang="fa-IR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 بلکه</a:t>
            </a:r>
            <a:r>
              <a:rPr lang="fa-I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 اقدامات غیر اصولی ماست </a:t>
            </a:r>
          </a:p>
          <a:p>
            <a:pPr marL="68580" indent="0" algn="ctr" rtl="1">
              <a:buClr>
                <a:srgbClr val="F0A22E"/>
              </a:buClr>
              <a:buFont typeface="Wingdings 2"/>
              <a:buNone/>
            </a:pPr>
            <a:r>
              <a:rPr lang="fa-I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که از حوادث، </a:t>
            </a:r>
            <a:r>
              <a:rPr lang="fa-IR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بلا</a:t>
            </a:r>
            <a:r>
              <a:rPr lang="fa-I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 Outline" panose="00000400000000000000" pitchFamily="2" charset="-78"/>
              </a:rPr>
              <a:t> می‌سازد.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 Outline" panose="00000400000000000000" pitchFamily="2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62000"/>
            <a:ext cx="3733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>
                <a:cs typeface="B Titr" panose="00000700000000000000" pitchFamily="2" charset="-78"/>
              </a:rPr>
              <a:t>مخاطره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r" rtl="1">
              <a:spcBef>
                <a:spcPts val="1320"/>
              </a:spcBef>
            </a:pPr>
            <a:endParaRPr lang="fa-IR" altLang="en-US" dirty="0" smtClean="0">
              <a:cs typeface="B Titr" panose="00000700000000000000" pitchFamily="2" charset="-78"/>
            </a:endParaRP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زلزله</a:t>
            </a: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سیل</a:t>
            </a: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آتش سوزی</a:t>
            </a: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ناآرامی خیابانی</a:t>
            </a: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رویدادهای ورزشی</a:t>
            </a:r>
          </a:p>
          <a:p>
            <a:pPr lvl="1" algn="r" rtl="1">
              <a:spcBef>
                <a:spcPts val="1320"/>
              </a:spcBef>
            </a:pPr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مواد شیمیایی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301" y="4963022"/>
            <a:ext cx="6768752" cy="99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9425" lvl="1" algn="ctr" defTabSz="957263" rtl="1">
              <a:spcBef>
                <a:spcPts val="1320"/>
              </a:spcBef>
              <a:buClr>
                <a:schemeClr val="accent1"/>
              </a:buClr>
            </a:pPr>
            <a:r>
              <a:rPr lang="fa-IR" sz="2400" b="1" i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سوال</a:t>
            </a:r>
            <a:endParaRPr lang="en-US" sz="2400" b="1" i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marL="479425" lvl="1" algn="ctr" defTabSz="957263" rtl="1">
              <a:spcBef>
                <a:spcPts val="1320"/>
              </a:spcBef>
              <a:buClr>
                <a:schemeClr val="accent1"/>
              </a:buClr>
            </a:pPr>
            <a:r>
              <a:rPr lang="fa-IR" sz="2400" b="1" i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ویژگی های مشترک مخاطرات بالا چیست؟</a:t>
            </a:r>
            <a:endParaRPr lang="en-US" sz="2400" b="1" i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301" y="1295560"/>
            <a:ext cx="3208675" cy="3208675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521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72141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از حسن توجهتان سپاسگزارم!</a:t>
            </a:r>
            <a:endParaRPr lang="en-US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7CF9C957-5D69-461E-B751-DE80BC8FB1C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10341"/>
            <a:ext cx="4191000" cy="255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4" y="4038600"/>
            <a:ext cx="3988286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952" y="1361768"/>
            <a:ext cx="3961248" cy="250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38600"/>
            <a:ext cx="4191000" cy="283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06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1701" t="34250" r="66800" b="33200"/>
          <a:stretch/>
        </p:blipFill>
        <p:spPr>
          <a:xfrm>
            <a:off x="3383286" y="2672916"/>
            <a:ext cx="2160240" cy="2232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66800" t="67850" r="1701" b="2751"/>
          <a:stretch/>
        </p:blipFill>
        <p:spPr>
          <a:xfrm>
            <a:off x="1943126" y="4316969"/>
            <a:ext cx="2340842" cy="2184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مخاطره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رویدادی فیزیکی، پدیده یا فعالیت انسانی بالقوه خسارت زا که ممکن است سبب تلفات جانی، ایجاد جراحات، خسارت به دارایی، از هم گسیختگی اجتماعی و اقتصادی یا تخریب محیط زیست شود.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5300" t="34250" r="35300" b="34250"/>
          <a:stretch/>
        </p:blipFill>
        <p:spPr>
          <a:xfrm>
            <a:off x="683568" y="2708920"/>
            <a:ext cx="2016224" cy="2160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/>
          <a:srcRect b="7763"/>
          <a:stretch/>
        </p:blipFill>
        <p:spPr>
          <a:xfrm>
            <a:off x="5990513" y="2708920"/>
            <a:ext cx="2088232" cy="20545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/>
          <a:srcRect b="65750"/>
          <a:stretch/>
        </p:blipFill>
        <p:spPr>
          <a:xfrm>
            <a:off x="4447843" y="4999642"/>
            <a:ext cx="4077072" cy="1396406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</a:t>
            </a:r>
            <a:r>
              <a:rPr lang="fa-IR" sz="1200" b="1" dirty="0" smtClean="0">
                <a:cs typeface="B Yagut" panose="00000400000000000000" pitchFamily="2" charset="-78"/>
              </a:rPr>
              <a:t>خطر بلایا و فوریت ها در بیمارستان</a:t>
            </a:r>
            <a:endParaRPr lang="en-US" sz="1200" b="1" dirty="0" smtClean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657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cs typeface="B Titr" panose="00000700000000000000" pitchFamily="2" charset="-78"/>
              </a:rPr>
              <a:t>مخاطرات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r" rtl="1">
              <a:buFont typeface="+mj-lt"/>
              <a:buAutoNum type="arabicPeriod"/>
            </a:pPr>
            <a:endParaRPr lang="fa-IR" dirty="0" smtClean="0">
              <a:cs typeface="B Titr" panose="00000700000000000000" pitchFamily="2" charset="-78"/>
            </a:endParaRPr>
          </a:p>
          <a:p>
            <a:pPr algn="r" rtl="1"/>
            <a:r>
              <a:rPr lang="fa-IR" b="1" u="sng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طبیعی (</a:t>
            </a:r>
            <a:r>
              <a:rPr lang="en-US" b="1" u="sng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Natural</a:t>
            </a:r>
            <a:r>
              <a:rPr lang="fa-IR" b="1" u="sng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)</a:t>
            </a:r>
            <a:endParaRPr lang="en-US" b="1" u="sng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1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زلزله</a:t>
            </a:r>
            <a:endParaRPr lang="en-US" sz="2400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1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توفان</a:t>
            </a:r>
            <a:endParaRPr lang="en-US" sz="2400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1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خشکسالی</a:t>
            </a:r>
          </a:p>
          <a:p>
            <a:pPr lvl="1" algn="r" rtl="1"/>
            <a:endParaRPr lang="fa-IR" sz="2400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algn="r" rtl="1"/>
            <a:r>
              <a:rPr lang="fa-IR" b="1" u="sng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تکنولوژیک یا انسان ساخت</a:t>
            </a:r>
          </a:p>
          <a:p>
            <a:pPr marL="892175" lvl="1" indent="-457200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شیمیایی</a:t>
            </a:r>
          </a:p>
          <a:p>
            <a:pPr marL="892175" lvl="1" indent="-457200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حوادث جاده ای</a:t>
            </a:r>
          </a:p>
          <a:p>
            <a:pPr marL="892175" lvl="1" indent="-457200" algn="r" rtl="1"/>
            <a:r>
              <a:rPr lang="fa-IR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آتش سوزی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576" l="154" r="98769">
                        <a14:foregroundMark x1="8692" y1="46115" x2="32077" y2="50576"/>
                        <a14:foregroundMark x1="32077" y1="50288" x2="32077" y2="50288"/>
                        <a14:foregroundMark x1="11846" y1="73669" x2="28308" y2="76906"/>
                        <a14:foregroundMark x1="18462" y1="65396" x2="21308" y2="84029"/>
                        <a14:foregroundMark x1="49154" y1="64173" x2="51385" y2="85180"/>
                        <a14:foregroundMark x1="83000" y1="65683" x2="72846" y2="84892"/>
                        <a14:foregroundMark x1="90231" y1="73669" x2="91538" y2="77770"/>
                        <a14:foregroundMark x1="87077" y1="78345" x2="87769" y2="81367"/>
                        <a14:foregroundMark x1="50077" y1="36115" x2="50385" y2="56187"/>
                        <a14:foregroundMark x1="47538" y1="8849" x2="48538" y2="25468"/>
                        <a14:foregroundMark x1="53615" y1="10360" x2="53923" y2="25468"/>
                        <a14:foregroundMark x1="84923" y1="10072" x2="87077" y2="26043"/>
                        <a14:foregroundMark x1="70308" y1="24245" x2="82692" y2="25180"/>
                        <a14:foregroundMark x1="75385" y1="21007" x2="76692" y2="24820"/>
                        <a14:foregroundMark x1="20692" y1="10935" x2="21000" y2="22158"/>
                        <a14:foregroundMark x1="24769" y1="10647" x2="24769" y2="23094"/>
                        <a14:foregroundMark x1="42846" y1="14820" x2="43769" y2="19209"/>
                        <a14:backgroundMark x1="27000" y1="13885" x2="28308" y2="15683"/>
                        <a14:backgroundMark x1="23538" y1="17194" x2="24154" y2="18921"/>
                        <a14:backgroundMark x1="23538" y1="14173" x2="24769" y2="23094"/>
                      </a14:backgroundRemoval>
                    </a14:imgEffect>
                  </a14:imgLayer>
                </a14:imgProps>
              </a:ext>
            </a:extLst>
          </a:blip>
          <a:srcRect b="9310"/>
          <a:stretch/>
        </p:blipFill>
        <p:spPr>
          <a:xfrm>
            <a:off x="0" y="1124744"/>
            <a:ext cx="4948273" cy="47982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09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>
                <a:cs typeface="B Titr" panose="00000700000000000000" pitchFamily="2" charset="-78"/>
              </a:rPr>
              <a:t>آسیب پذیری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7951385" cy="4767808"/>
          </a:xfrm>
        </p:spPr>
        <p:txBody>
          <a:bodyPr/>
          <a:lstStyle/>
          <a:p>
            <a:pPr marL="0" indent="0" algn="r" rtl="1">
              <a:buNone/>
            </a:pPr>
            <a:r>
              <a:rPr lang="fa-IR" altLang="en-US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چند مثال</a:t>
            </a:r>
            <a:endParaRPr lang="en-GB" alt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محدود بودن مسیرهای دسترسی به بیمارستان</a:t>
            </a: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ترافیک</a:t>
            </a: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تجمع افراد </a:t>
            </a: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ساختمان غیرمقاوم</a:t>
            </a: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نقص تاسیسات و تجهیزات</a:t>
            </a:r>
          </a:p>
          <a:p>
            <a:pPr lvl="1" algn="r" rtl="1"/>
            <a:r>
              <a:rPr lang="fa-IR" altLang="en-US" sz="2400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در دسترس نبودن پرسنل</a:t>
            </a:r>
          </a:p>
          <a:p>
            <a:pPr lvl="1" algn="r" rtl="1"/>
            <a:endParaRPr lang="fa-IR" altLang="en-US" dirty="0" smtClean="0">
              <a:cs typeface="B Nazanin" panose="00000400000000000000" pitchFamily="2" charset="-78"/>
            </a:endParaRPr>
          </a:p>
          <a:p>
            <a:pPr lvl="1" algn="r" rtl="1"/>
            <a:endParaRPr lang="fa-IR" altLang="en-US" dirty="0" smtClean="0">
              <a:cs typeface="B Nazanin" panose="00000400000000000000" pitchFamily="2" charset="-78"/>
            </a:endParaRPr>
          </a:p>
          <a:p>
            <a:pPr lvl="1" algn="r" rtl="1"/>
            <a:endParaRPr lang="en-GB" altLang="en-US" dirty="0">
              <a:cs typeface="B Nazanin" panose="000004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10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>
                <a:cs typeface="B Titr" panose="00000700000000000000" pitchFamily="2" charset="-78"/>
              </a:rPr>
              <a:t>آسیب پذیری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853" y="1052736"/>
            <a:ext cx="7667547" cy="4950747"/>
          </a:xfrm>
        </p:spPr>
        <p:txBody>
          <a:bodyPr/>
          <a:lstStyle/>
          <a:p>
            <a:pPr algn="justLow" rtl="1">
              <a:lnSpc>
                <a:spcPct val="150000"/>
              </a:lnSpc>
            </a:pPr>
            <a:r>
              <a:rPr lang="ar-SA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شرایط</a:t>
            </a:r>
            <a:r>
              <a:rPr lang="fa-IR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و مشخصات</a:t>
            </a:r>
            <a:r>
              <a:rPr lang="ar-SA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ی</a:t>
            </a:r>
            <a:r>
              <a:rPr lang="fa-IR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است</a:t>
            </a:r>
            <a:r>
              <a:rPr lang="ar-SA" b="1" dirty="0" smtClean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Helvetica Neue Light" charset="0"/>
                <a:ea typeface="Calibri" charset="0"/>
                <a:cs typeface="B Yagut" panose="00000400000000000000" pitchFamily="2" charset="-78"/>
              </a:rPr>
              <a:t>که باعث افزایش تاثیرپذیری یک جامعه در برابر اثر مخاطرات می شوند. این شرایط توسط عوامل فیزیکی، اجتماعی، اقتصادی و محیطی یا برخی فرایندها تعیین می گردند.</a:t>
            </a:r>
            <a:endParaRPr lang="en-US" b="1" dirty="0">
              <a:solidFill>
                <a:srgbClr val="000000"/>
              </a:solidFill>
              <a:latin typeface="Helvetica Neue Light" charset="0"/>
              <a:ea typeface="Calibri" charset="0"/>
              <a:cs typeface="B Yagut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  <p:pic>
        <p:nvPicPr>
          <p:cNvPr id="4" name="Picture 3" descr="بیمارستان ورزقان" title="بیمارستان ورزقان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852936"/>
            <a:ext cx="5286375" cy="35283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4048" y="6038517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بیمارستان ورزقان پس از زلزله</a:t>
            </a:r>
            <a:endParaRPr lang="fa-IR" sz="1400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a-IR" sz="1200" b="1" dirty="0">
                <a:cs typeface="B Yagut" panose="00000400000000000000" pitchFamily="2" charset="-78"/>
              </a:rPr>
              <a:t>دوره مدیریت خطر بلایا و فوریت ها در بیمارستان</a:t>
            </a:r>
            <a:endParaRPr lang="en-US" sz="1200" b="1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049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cdb2004c019l">
  <a:themeElements>
    <a:clrScheme name="sample 2">
      <a:dk1>
        <a:srgbClr val="000066"/>
      </a:dk1>
      <a:lt1>
        <a:srgbClr val="FFFFFF"/>
      </a:lt1>
      <a:dk2>
        <a:srgbClr val="415CB3"/>
      </a:dk2>
      <a:lt2>
        <a:srgbClr val="B2B2B2"/>
      </a:lt2>
      <a:accent1>
        <a:srgbClr val="55AEEB"/>
      </a:accent1>
      <a:accent2>
        <a:srgbClr val="FF9933"/>
      </a:accent2>
      <a:accent3>
        <a:srgbClr val="FFFFFF"/>
      </a:accent3>
      <a:accent4>
        <a:srgbClr val="000056"/>
      </a:accent4>
      <a:accent5>
        <a:srgbClr val="B4D3F3"/>
      </a:accent5>
      <a:accent6>
        <a:srgbClr val="E78A2D"/>
      </a:accent6>
      <a:hlink>
        <a:srgbClr val="4D7AB5"/>
      </a:hlink>
      <a:folHlink>
        <a:srgbClr val="9964A2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33CCCC"/>
        </a:accent1>
        <a:accent2>
          <a:srgbClr val="0099CC"/>
        </a:accent2>
        <a:accent3>
          <a:srgbClr val="FFFFFF"/>
        </a:accent3>
        <a:accent4>
          <a:srgbClr val="000056"/>
        </a:accent4>
        <a:accent5>
          <a:srgbClr val="ADE2E2"/>
        </a:accent5>
        <a:accent6>
          <a:srgbClr val="008AB9"/>
        </a:accent6>
        <a:hlink>
          <a:srgbClr val="6A9EB0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415CB3"/>
        </a:dk2>
        <a:lt2>
          <a:srgbClr val="B2B2B2"/>
        </a:lt2>
        <a:accent1>
          <a:srgbClr val="55AEEB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B4D3F3"/>
        </a:accent5>
        <a:accent6>
          <a:srgbClr val="E78A2D"/>
        </a:accent6>
        <a:hlink>
          <a:srgbClr val="4D7AB5"/>
        </a:hlink>
        <a:folHlink>
          <a:srgbClr val="996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0066FF"/>
        </a:accent1>
        <a:accent2>
          <a:srgbClr val="2C95A0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78791"/>
        </a:accent6>
        <a:hlink>
          <a:srgbClr val="35BBE5"/>
        </a:hlink>
        <a:folHlink>
          <a:srgbClr val="872E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2" id="{C7C97AEB-B979-8A4C-A409-C58B3AB6AD44}" vid="{804F77DC-8788-5F4B-AAC7-062A57AEF3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2968</TotalTime>
  <Words>1853</Words>
  <Application>Microsoft Office PowerPoint</Application>
  <PresentationFormat>On-screen Show (4:3)</PresentationFormat>
  <Paragraphs>331</Paragraphs>
  <Slides>50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cdb2004c019l</vt:lpstr>
      <vt:lpstr>Photo Editor Photo</vt:lpstr>
      <vt:lpstr>Bitmap Image</vt:lpstr>
      <vt:lpstr>مفاهیم، اصول و زمینه حوادث و بلایا</vt:lpstr>
      <vt:lpstr>اهداف جلسه</vt:lpstr>
      <vt:lpstr>پرسش</vt:lpstr>
      <vt:lpstr>کدام مورد مخاطره (Hazard) محسوب نمی شود؟</vt:lpstr>
      <vt:lpstr>مخاطره</vt:lpstr>
      <vt:lpstr>مخاطره</vt:lpstr>
      <vt:lpstr>مخاطرات</vt:lpstr>
      <vt:lpstr>آسیب پذیری</vt:lpstr>
      <vt:lpstr>آسیب پذیری</vt:lpstr>
      <vt:lpstr>انواع آسیب پذیری</vt:lpstr>
      <vt:lpstr>ظرفیت</vt:lpstr>
      <vt:lpstr>PowerPoint Presentation</vt:lpstr>
      <vt:lpstr>پیامدهای بالقوه ناشی مواجهه با مخاطرات</vt:lpstr>
      <vt:lpstr>خطر</vt:lpstr>
      <vt:lpstr>کدام مورد مخاطره (Hazard) محسوب نمی شود؟</vt:lpstr>
      <vt:lpstr>فوریت</vt:lpstr>
      <vt:lpstr>فوریت</vt:lpstr>
      <vt:lpstr>بلایا</vt:lpstr>
      <vt:lpstr>بلایا</vt:lpstr>
      <vt:lpstr>بیمارستان های تاب آور</vt:lpstr>
      <vt:lpstr>تاب آوری بیمارستان در برابر بلایا</vt:lpstr>
      <vt:lpstr>پنج جزء یک جامعه</vt:lpstr>
      <vt:lpstr>حوزه های آسیب پذیری</vt:lpstr>
      <vt:lpstr>PowerPoint Presentation</vt:lpstr>
      <vt:lpstr>PowerPoint Presentation</vt:lpstr>
      <vt:lpstr>چرخه مدیریت بلایا</vt:lpstr>
      <vt:lpstr>1- پیشگیری (Prevention)  و کاهش آسیب (Mitigation) </vt:lpstr>
      <vt:lpstr>پروژه های کاهش خطر زلزله</vt:lpstr>
      <vt:lpstr>پروژه های کاهش خطر سیلاب</vt:lpstr>
      <vt:lpstr>PowerPoint Presentation</vt:lpstr>
      <vt:lpstr>PowerPoint Presentation</vt:lpstr>
      <vt:lpstr>PowerPoint Presentation</vt:lpstr>
      <vt:lpstr>مراحل آمادگی</vt:lpstr>
      <vt:lpstr>PowerPoint Presentation</vt:lpstr>
      <vt:lpstr>PowerPoint Presentation</vt:lpstr>
      <vt:lpstr>برخی اقدامات مرحلۀ پاسخ </vt:lpstr>
      <vt:lpstr>PowerPoint Presentation</vt:lpstr>
      <vt:lpstr>PowerPoint Presentation</vt:lpstr>
      <vt:lpstr>PowerPoint Presentation</vt:lpstr>
      <vt:lpstr>PowerPoint Presentation</vt:lpstr>
      <vt:lpstr>4- بازیابی (Recovery)</vt:lpstr>
      <vt:lpstr>PowerPoint Presentation</vt:lpstr>
      <vt:lpstr>PowerPoint Presentation</vt:lpstr>
      <vt:lpstr>Physical Rehabilitation</vt:lpstr>
      <vt:lpstr>Psychological Rehabilitation</vt:lpstr>
      <vt:lpstr>Social Rehabilitation</vt:lpstr>
      <vt:lpstr>PowerPoint Presentation</vt:lpstr>
      <vt:lpstr>مدیریت خطر بلایا</vt:lpstr>
      <vt:lpstr>PowerPoint Presentation</vt:lpstr>
      <vt:lpstr>از حسن توجهتان سپاسگزارم!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Concepts &amp; Principles of Disaster Risk Management</dc:title>
  <dc:creator>Salmani Nodoushan</dc:creator>
  <cp:lastModifiedBy>asus</cp:lastModifiedBy>
  <cp:revision>303</cp:revision>
  <cp:lastPrinted>2019-01-05T07:02:55Z</cp:lastPrinted>
  <dcterms:created xsi:type="dcterms:W3CDTF">2016-10-05T05:51:44Z</dcterms:created>
  <dcterms:modified xsi:type="dcterms:W3CDTF">2019-01-05T07:03:07Z</dcterms:modified>
</cp:coreProperties>
</file>