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5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6.xml" ContentType="application/vnd.openxmlformats-officedocument.theme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7.xml" ContentType="application/vnd.openxmlformats-officedocument.theme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6.xml" ContentType="application/vnd.openxmlformats-officedocument.drawingml.chart+xml"/>
  <Override PartName="/ppt/theme/themeOverride2.xml" ContentType="application/vnd.openxmlformats-officedocument.themeOverride+xml"/>
  <Override PartName="/ppt/charts/chart7.xml" ContentType="application/vnd.openxmlformats-officedocument.drawingml.chart+xml"/>
  <Override PartName="/ppt/theme/themeOverride3.xml" ContentType="application/vnd.openxmlformats-officedocument.themeOverr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8.xml" ContentType="application/vnd.openxmlformats-officedocument.drawingml.chart+xml"/>
  <Override PartName="/ppt/notesSlides/notesSlide8.xml" ContentType="application/vnd.openxmlformats-officedocument.presentationml.notesSlide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69" r:id="rId1"/>
    <p:sldMasterId id="2147483993" r:id="rId2"/>
    <p:sldMasterId id="2147484473" r:id="rId3"/>
    <p:sldMasterId id="2147484497" r:id="rId4"/>
    <p:sldMasterId id="2147484509" r:id="rId5"/>
    <p:sldMasterId id="2147484521" r:id="rId6"/>
    <p:sldMasterId id="2147484545" r:id="rId7"/>
    <p:sldMasterId id="2147484569" r:id="rId8"/>
  </p:sldMasterIdLst>
  <p:notesMasterIdLst>
    <p:notesMasterId r:id="rId46"/>
  </p:notesMasterIdLst>
  <p:sldIdLst>
    <p:sldId id="733" r:id="rId9"/>
    <p:sldId id="734" r:id="rId10"/>
    <p:sldId id="713" r:id="rId11"/>
    <p:sldId id="747" r:id="rId12"/>
    <p:sldId id="743" r:id="rId13"/>
    <p:sldId id="650" r:id="rId14"/>
    <p:sldId id="739" r:id="rId15"/>
    <p:sldId id="744" r:id="rId16"/>
    <p:sldId id="728" r:id="rId17"/>
    <p:sldId id="746" r:id="rId18"/>
    <p:sldId id="727" r:id="rId19"/>
    <p:sldId id="729" r:id="rId20"/>
    <p:sldId id="740" r:id="rId21"/>
    <p:sldId id="745" r:id="rId22"/>
    <p:sldId id="656" r:id="rId23"/>
    <p:sldId id="697" r:id="rId24"/>
    <p:sldId id="698" r:id="rId25"/>
    <p:sldId id="708" r:id="rId26"/>
    <p:sldId id="704" r:id="rId27"/>
    <p:sldId id="707" r:id="rId28"/>
    <p:sldId id="738" r:id="rId29"/>
    <p:sldId id="737" r:id="rId30"/>
    <p:sldId id="732" r:id="rId31"/>
    <p:sldId id="668" r:id="rId32"/>
    <p:sldId id="710" r:id="rId33"/>
    <p:sldId id="673" r:id="rId34"/>
    <p:sldId id="679" r:id="rId35"/>
    <p:sldId id="714" r:id="rId36"/>
    <p:sldId id="716" r:id="rId37"/>
    <p:sldId id="717" r:id="rId38"/>
    <p:sldId id="718" r:id="rId39"/>
    <p:sldId id="719" r:id="rId40"/>
    <p:sldId id="722" r:id="rId41"/>
    <p:sldId id="720" r:id="rId42"/>
    <p:sldId id="721" r:id="rId43"/>
    <p:sldId id="723" r:id="rId44"/>
    <p:sldId id="741" r:id="rId45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2711" autoAdjust="0"/>
    <p:restoredTop sz="94139" autoAdjust="0"/>
  </p:normalViewPr>
  <p:slideViewPr>
    <p:cSldViewPr>
      <p:cViewPr varScale="1">
        <p:scale>
          <a:sx n="65" d="100"/>
          <a:sy n="65" d="100"/>
        </p:scale>
        <p:origin x="-1380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slide" Target="slides/slide31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slide" Target="slides/slide34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9" Type="http://schemas.openxmlformats.org/officeDocument/2006/relationships/slide" Target="slides/slide21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slide" Target="slides/slide32.xml"/><Relationship Id="rId45" Type="http://schemas.openxmlformats.org/officeDocument/2006/relationships/slide" Target="slides/slide37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49" Type="http://schemas.openxmlformats.org/officeDocument/2006/relationships/theme" Target="theme/theme1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4" Type="http://schemas.openxmlformats.org/officeDocument/2006/relationships/slide" Target="slides/slide3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slide" Target="slides/slide35.xml"/><Relationship Id="rId48" Type="http://schemas.openxmlformats.org/officeDocument/2006/relationships/viewProps" Target="viewProps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2.xml"/><Relationship Id="rId41" Type="http://schemas.openxmlformats.org/officeDocument/2006/relationships/slide" Target="slides/slide3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1.bin"/><Relationship Id="rId1" Type="http://schemas.openxmlformats.org/officeDocument/2006/relationships/themeOverride" Target="../theme/themeOverride2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2.bin"/><Relationship Id="rId1" Type="http://schemas.openxmlformats.org/officeDocument/2006/relationships/themeOverride" Target="../theme/themeOverride3.xm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a-I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800">
                <a:cs typeface="B Nazanin" panose="00000400000000000000" pitchFamily="2" charset="-78"/>
              </a:defRPr>
            </a:pPr>
            <a:r>
              <a:rPr lang="fa-IR" sz="1800" dirty="0">
                <a:cs typeface="B Nazanin" panose="00000400000000000000" pitchFamily="2" charset="-78"/>
              </a:rPr>
              <a:t>موالید</a:t>
            </a:r>
            <a:r>
              <a:rPr lang="en-US" sz="1800" dirty="0">
                <a:cs typeface="B Nazanin" panose="00000400000000000000" pitchFamily="2" charset="-78"/>
              </a:rPr>
              <a:t> </a:t>
            </a:r>
            <a:r>
              <a:rPr lang="fa-IR" sz="1800" dirty="0">
                <a:cs typeface="B Nazanin" panose="00000400000000000000" pitchFamily="2" charset="-78"/>
              </a:rPr>
              <a:t>بر اساس گزارش ثبت احوال طی چند سال اخیر 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'موالید '!$I$120</c:f>
              <c:strCache>
                <c:ptCount val="1"/>
                <c:pt idx="0">
                  <c:v>موالید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/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'موالید '!$H$121:$H$127</c:f>
              <c:numCache>
                <c:formatCode>General</c:formatCode>
                <c:ptCount val="7"/>
                <c:pt idx="0">
                  <c:v>93</c:v>
                </c:pt>
                <c:pt idx="1">
                  <c:v>94</c:v>
                </c:pt>
                <c:pt idx="2">
                  <c:v>95</c:v>
                </c:pt>
                <c:pt idx="3">
                  <c:v>96</c:v>
                </c:pt>
                <c:pt idx="4">
                  <c:v>97</c:v>
                </c:pt>
                <c:pt idx="5">
                  <c:v>98</c:v>
                </c:pt>
                <c:pt idx="6">
                  <c:v>99</c:v>
                </c:pt>
              </c:numCache>
            </c:numRef>
          </c:cat>
          <c:val>
            <c:numRef>
              <c:f>'موالید '!$I$121:$I$127</c:f>
              <c:numCache>
                <c:formatCode>General</c:formatCode>
                <c:ptCount val="7"/>
                <c:pt idx="0">
                  <c:v>15613</c:v>
                </c:pt>
                <c:pt idx="1">
                  <c:v>16101</c:v>
                </c:pt>
                <c:pt idx="2">
                  <c:v>15257</c:v>
                </c:pt>
                <c:pt idx="3">
                  <c:v>14311</c:v>
                </c:pt>
                <c:pt idx="4">
                  <c:v>12576</c:v>
                </c:pt>
                <c:pt idx="5">
                  <c:v>10515</c:v>
                </c:pt>
                <c:pt idx="6">
                  <c:v>9870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9CF-4707-8E07-629E1A88B8A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7624064"/>
        <c:axId val="91212032"/>
      </c:barChart>
      <c:catAx>
        <c:axId val="97624064"/>
        <c:scaling>
          <c:orientation val="maxMin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 b="1"/>
            </a:pPr>
            <a:endParaRPr lang="fa-IR"/>
          </a:p>
        </c:txPr>
        <c:crossAx val="91212032"/>
        <c:crosses val="autoZero"/>
        <c:auto val="1"/>
        <c:lblAlgn val="ctr"/>
        <c:lblOffset val="100"/>
        <c:noMultiLvlLbl val="0"/>
      </c:catAx>
      <c:valAx>
        <c:axId val="91212032"/>
        <c:scaling>
          <c:orientation val="minMax"/>
        </c:scaling>
        <c:delete val="0"/>
        <c:axPos val="r"/>
        <c:numFmt formatCode="General" sourceLinked="1"/>
        <c:majorTickMark val="out"/>
        <c:minorTickMark val="none"/>
        <c:tickLblPos val="nextTo"/>
        <c:crossAx val="97624064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a-I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100"/>
            </a:pPr>
            <a:r>
              <a:rPr lang="fa-IR" sz="1100" dirty="0"/>
              <a:t>درصد مشاوره باروری سالم و فرزند آوری  </a:t>
            </a:r>
            <a:r>
              <a:rPr lang="fa-IR" sz="1100" dirty="0">
                <a:solidFill>
                  <a:srgbClr val="FF0000"/>
                </a:solidFill>
              </a:rPr>
              <a:t>پزشک</a:t>
            </a:r>
            <a:r>
              <a:rPr lang="fa-IR" sz="1100" baseline="0" dirty="0">
                <a:solidFill>
                  <a:srgbClr val="FF0000"/>
                </a:solidFill>
              </a:rPr>
              <a:t> و ماما </a:t>
            </a:r>
            <a:r>
              <a:rPr lang="fa-IR" sz="1100" dirty="0"/>
              <a:t>در سال99 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6128384"/>
        <c:axId val="105113856"/>
      </c:barChart>
      <c:catAx>
        <c:axId val="10612838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b="1"/>
            </a:pPr>
            <a:endParaRPr lang="fa-IR"/>
          </a:p>
        </c:txPr>
        <c:crossAx val="105113856"/>
        <c:crosses val="autoZero"/>
        <c:auto val="1"/>
        <c:lblAlgn val="ctr"/>
        <c:lblOffset val="100"/>
        <c:noMultiLvlLbl val="0"/>
      </c:catAx>
      <c:valAx>
        <c:axId val="105113856"/>
        <c:scaling>
          <c:orientation val="minMax"/>
        </c:scaling>
        <c:delete val="0"/>
        <c:axPos val="l"/>
        <c:numFmt formatCode="0.0" sourceLinked="1"/>
        <c:majorTickMark val="none"/>
        <c:minorTickMark val="none"/>
        <c:tickLblPos val="nextTo"/>
        <c:crossAx val="10612838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a-I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800">
                <a:cs typeface="B Nazanin" panose="00000400000000000000" pitchFamily="2" charset="-78"/>
              </a:defRPr>
            </a:pPr>
            <a:r>
              <a:rPr lang="fa-IR" sz="1800">
                <a:cs typeface="B Nazanin" panose="00000400000000000000" pitchFamily="2" charset="-78"/>
              </a:rPr>
              <a:t> کاهش درصد موالید نسبت به سال</a:t>
            </a:r>
            <a:r>
              <a:rPr lang="fa-IR" sz="1800" baseline="0">
                <a:cs typeface="B Nazanin" panose="00000400000000000000" pitchFamily="2" charset="-78"/>
              </a:rPr>
              <a:t> قبل با توجه به گزارش موالید ثبت احوال  </a:t>
            </a:r>
            <a:r>
              <a:rPr lang="fa-IR" sz="1800">
                <a:cs typeface="B Nazanin" panose="00000400000000000000" pitchFamily="2" charset="-78"/>
              </a:rPr>
              <a:t> 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'موالید '!$I$134</c:f>
              <c:strCache>
                <c:ptCount val="1"/>
                <c:pt idx="0">
                  <c:v> کاهش درصد 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cs typeface="B Nazanin" panose="00000400000000000000" pitchFamily="2" charset="-78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'موالید '!$H$135:$H$140</c:f>
              <c:numCache>
                <c:formatCode>General</c:formatCode>
                <c:ptCount val="6"/>
                <c:pt idx="0">
                  <c:v>94</c:v>
                </c:pt>
                <c:pt idx="1">
                  <c:v>95</c:v>
                </c:pt>
                <c:pt idx="2">
                  <c:v>96</c:v>
                </c:pt>
                <c:pt idx="3">
                  <c:v>97</c:v>
                </c:pt>
                <c:pt idx="4">
                  <c:v>98</c:v>
                </c:pt>
                <c:pt idx="5">
                  <c:v>99</c:v>
                </c:pt>
              </c:numCache>
            </c:numRef>
          </c:cat>
          <c:val>
            <c:numRef>
              <c:f>'موالید '!$I$135:$I$140</c:f>
              <c:numCache>
                <c:formatCode>0.0</c:formatCode>
                <c:ptCount val="6"/>
                <c:pt idx="0">
                  <c:v>3.0308676479721726</c:v>
                </c:pt>
                <c:pt idx="1">
                  <c:v>5.2419104403453218</c:v>
                </c:pt>
                <c:pt idx="2">
                  <c:v>6.2004325883201119</c:v>
                </c:pt>
                <c:pt idx="3">
                  <c:v>12.123541331842645</c:v>
                </c:pt>
                <c:pt idx="4">
                  <c:v>16.388358778625957</c:v>
                </c:pt>
                <c:pt idx="5">
                  <c:v>6.1340941512125511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5D4-4B4A-B4D6-9E44778D5B5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8343424"/>
        <c:axId val="91212608"/>
      </c:barChart>
      <c:catAx>
        <c:axId val="98343424"/>
        <c:scaling>
          <c:orientation val="maxMin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 b="1"/>
            </a:pPr>
            <a:endParaRPr lang="fa-IR"/>
          </a:p>
        </c:txPr>
        <c:crossAx val="91212608"/>
        <c:crosses val="autoZero"/>
        <c:auto val="1"/>
        <c:lblAlgn val="ctr"/>
        <c:lblOffset val="100"/>
        <c:noMultiLvlLbl val="0"/>
      </c:catAx>
      <c:valAx>
        <c:axId val="91212608"/>
        <c:scaling>
          <c:orientation val="minMax"/>
        </c:scaling>
        <c:delete val="0"/>
        <c:axPos val="r"/>
        <c:numFmt formatCode="0.0" sourceLinked="1"/>
        <c:majorTickMark val="out"/>
        <c:minorTickMark val="none"/>
        <c:tickLblPos val="nextTo"/>
        <c:crossAx val="9834342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a-I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000">
                <a:solidFill>
                  <a:srgbClr val="FF0000"/>
                </a:solidFill>
              </a:defRPr>
            </a:pPr>
            <a:r>
              <a:rPr lang="fa-IR" sz="2000" dirty="0">
                <a:solidFill>
                  <a:srgbClr val="FF0000"/>
                </a:solidFill>
              </a:rPr>
              <a:t>روند تغییرات میزان</a:t>
            </a:r>
            <a:r>
              <a:rPr lang="fa-IR" sz="2000" baseline="0" dirty="0">
                <a:solidFill>
                  <a:srgbClr val="FF0000"/>
                </a:solidFill>
              </a:rPr>
              <a:t> باروری کلی  در سطح استان و مقایسه کشوری </a:t>
            </a:r>
            <a:endParaRPr lang="en-US" sz="2000" dirty="0">
              <a:solidFill>
                <a:srgbClr val="FF0000"/>
              </a:solidFill>
            </a:endParaRP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5.1456572515591513E-2"/>
          <c:y val="0.28068821339193067"/>
          <c:w val="0.815026607912543"/>
          <c:h val="0.51831044375267044"/>
        </c:manualLayout>
      </c:layout>
      <c:lineChart>
        <c:grouping val="standard"/>
        <c:varyColors val="0"/>
        <c:ser>
          <c:idx val="0"/>
          <c:order val="0"/>
          <c:tx>
            <c:strRef>
              <c:f>Sheet1!$F$8</c:f>
              <c:strCache>
                <c:ptCount val="1"/>
                <c:pt idx="0">
                  <c:v>کشور</c:v>
                </c:pt>
              </c:strCache>
            </c:strRef>
          </c:tx>
          <c:spPr>
            <a:ln w="25400" cap="flat" cmpd="sng" algn="ctr">
              <a:solidFill>
                <a:schemeClr val="accent6">
                  <a:shade val="50000"/>
                </a:schemeClr>
              </a:solidFill>
              <a:prstDash val="solid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0"/>
                  <c:y val="-6.48148148148148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FF6-4CAA-8F9B-A91B53E1C282}"/>
                </c:ext>
              </c:extLst>
            </c:dLbl>
            <c:dLbl>
              <c:idx val="1"/>
              <c:layout>
                <c:manualLayout>
                  <c:x val="-5.0925337632079971E-17"/>
                  <c:y val="-4.62962962962963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FF6-4CAA-8F9B-A91B53E1C282}"/>
                </c:ext>
              </c:extLst>
            </c:dLbl>
            <c:dLbl>
              <c:idx val="2"/>
              <c:layout>
                <c:manualLayout>
                  <c:x val="8.3333333333332309E-3"/>
                  <c:y val="-6.94444444444444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EFF6-4CAA-8F9B-A91B53E1C28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cs typeface="B Nazanin" panose="00000400000000000000" pitchFamily="2" charset="-78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Sheet1!$E$9:$E$12</c:f>
              <c:numCache>
                <c:formatCode>General</c:formatCode>
                <c:ptCount val="4"/>
                <c:pt idx="0">
                  <c:v>95</c:v>
                </c:pt>
                <c:pt idx="1">
                  <c:v>96</c:v>
                </c:pt>
                <c:pt idx="2">
                  <c:v>97</c:v>
                </c:pt>
                <c:pt idx="3">
                  <c:v>98</c:v>
                </c:pt>
              </c:numCache>
            </c:numRef>
          </c:cat>
          <c:val>
            <c:numRef>
              <c:f>Sheet1!$F$9:$F$12</c:f>
              <c:numCache>
                <c:formatCode>General</c:formatCode>
                <c:ptCount val="4"/>
                <c:pt idx="0">
                  <c:v>2.0099999999999998</c:v>
                </c:pt>
                <c:pt idx="1">
                  <c:v>2.1</c:v>
                </c:pt>
                <c:pt idx="2">
                  <c:v>2</c:v>
                </c:pt>
                <c:pt idx="3">
                  <c:v>1.7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3-EFF6-4CAA-8F9B-A91B53E1C282}"/>
            </c:ext>
          </c:extLst>
        </c:ser>
        <c:ser>
          <c:idx val="1"/>
          <c:order val="1"/>
          <c:tx>
            <c:strRef>
              <c:f>Sheet1!$G$8</c:f>
              <c:strCache>
                <c:ptCount val="1"/>
                <c:pt idx="0">
                  <c:v>مرکزی </c:v>
                </c:pt>
              </c:strCache>
            </c:strRef>
          </c:tx>
          <c:marker>
            <c:symbol val="none"/>
          </c:marker>
          <c:dLbls>
            <c:dLbl>
              <c:idx val="0"/>
              <c:layout>
                <c:manualLayout>
                  <c:x val="-5.5555555555555558E-3"/>
                  <c:y val="6.01851851851851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EFF6-4CAA-8F9B-A91B53E1C282}"/>
                </c:ext>
              </c:extLst>
            </c:dLbl>
            <c:dLbl>
              <c:idx val="1"/>
              <c:layout>
                <c:manualLayout>
                  <c:x val="-2.500000000000005E-2"/>
                  <c:y val="9.72222222222222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EFF6-4CAA-8F9B-A91B53E1C282}"/>
                </c:ext>
              </c:extLst>
            </c:dLbl>
            <c:dLbl>
              <c:idx val="2"/>
              <c:layout>
                <c:manualLayout>
                  <c:x val="-1.9444444444444545E-2"/>
                  <c:y val="7.87037037037037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EFF6-4CAA-8F9B-A91B53E1C28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cs typeface="B Nazanin" panose="00000400000000000000" pitchFamily="2" charset="-78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Sheet1!$E$9:$E$12</c:f>
              <c:numCache>
                <c:formatCode>General</c:formatCode>
                <c:ptCount val="4"/>
                <c:pt idx="0">
                  <c:v>95</c:v>
                </c:pt>
                <c:pt idx="1">
                  <c:v>96</c:v>
                </c:pt>
                <c:pt idx="2">
                  <c:v>97</c:v>
                </c:pt>
                <c:pt idx="3">
                  <c:v>98</c:v>
                </c:pt>
              </c:numCache>
            </c:numRef>
          </c:cat>
          <c:val>
            <c:numRef>
              <c:f>Sheet1!$G$9:$G$12</c:f>
              <c:numCache>
                <c:formatCode>General</c:formatCode>
                <c:ptCount val="4"/>
                <c:pt idx="0">
                  <c:v>1.81</c:v>
                </c:pt>
                <c:pt idx="1">
                  <c:v>1.7</c:v>
                </c:pt>
                <c:pt idx="2">
                  <c:v>1.5</c:v>
                </c:pt>
                <c:pt idx="3">
                  <c:v>1.3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7-EFF6-4CAA-8F9B-A91B53E1C28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98340864"/>
        <c:axId val="91214912"/>
      </c:lineChart>
      <c:catAx>
        <c:axId val="983408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2000">
                <a:cs typeface="B Nazanin" panose="00000400000000000000" pitchFamily="2" charset="-78"/>
              </a:defRPr>
            </a:pPr>
            <a:endParaRPr lang="fa-IR"/>
          </a:p>
        </c:txPr>
        <c:crossAx val="91214912"/>
        <c:crosses val="autoZero"/>
        <c:auto val="1"/>
        <c:lblAlgn val="ctr"/>
        <c:lblOffset val="100"/>
        <c:noMultiLvlLbl val="0"/>
      </c:catAx>
      <c:valAx>
        <c:axId val="9121491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crossAx val="98340864"/>
        <c:crosses val="autoZero"/>
        <c:crossBetween val="between"/>
      </c:valAx>
    </c:plotArea>
    <c:legend>
      <c:legendPos val="r"/>
      <c:layout/>
      <c:overlay val="0"/>
      <c:spPr>
        <a:solidFill>
          <a:schemeClr val="accent4">
            <a:lumMod val="40000"/>
            <a:lumOff val="60000"/>
          </a:schemeClr>
        </a:solidFill>
        <a:ln>
          <a:solidFill>
            <a:schemeClr val="accent5">
              <a:lumMod val="50000"/>
            </a:schemeClr>
          </a:solidFill>
        </a:ln>
      </c:spPr>
      <c:txPr>
        <a:bodyPr/>
        <a:lstStyle/>
        <a:p>
          <a:pPr>
            <a:defRPr sz="1600" b="1">
              <a:cs typeface="B Nazanin" panose="00000400000000000000" pitchFamily="2" charset="-78"/>
            </a:defRPr>
          </a:pPr>
          <a:endParaRPr lang="fa-IR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a-I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800">
                <a:cs typeface="B Nazanin" panose="00000400000000000000" pitchFamily="2" charset="-78"/>
              </a:defRPr>
            </a:pPr>
            <a:r>
              <a:rPr lang="fa-IR" sz="2800">
                <a:cs typeface="B Nazanin" panose="00000400000000000000" pitchFamily="2" charset="-78"/>
              </a:rPr>
              <a:t>نرخ باروری کلی در سال 98 به تفکیک شهرستان 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dPt>
            <c:idx val="5"/>
            <c:invertIfNegative val="0"/>
            <c:bubble3D val="0"/>
            <c:spPr>
              <a:solidFill>
                <a:srgbClr val="FF00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DCF-4C40-AA9B-B56E6717652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'باروری کل 98'!$AN$41:$AN$51</c:f>
              <c:strCache>
                <c:ptCount val="11"/>
                <c:pt idx="1">
                  <c:v>کمیجان </c:v>
                </c:pt>
                <c:pt idx="2">
                  <c:v>دلیجان </c:v>
                </c:pt>
                <c:pt idx="3">
                  <c:v>اراک </c:v>
                </c:pt>
                <c:pt idx="4">
                  <c:v>خنداب</c:v>
                </c:pt>
                <c:pt idx="5">
                  <c:v>دانشگاه </c:v>
                </c:pt>
                <c:pt idx="6">
                  <c:v>آشتیان</c:v>
                </c:pt>
                <c:pt idx="7">
                  <c:v>شازند </c:v>
                </c:pt>
                <c:pt idx="8">
                  <c:v>فراهان </c:v>
                </c:pt>
                <c:pt idx="9">
                  <c:v>محلات </c:v>
                </c:pt>
                <c:pt idx="10">
                  <c:v>تفرش </c:v>
                </c:pt>
              </c:strCache>
            </c:strRef>
          </c:cat>
          <c:val>
            <c:numRef>
              <c:f>'باروری کل 98'!$AO$41:$AO$51</c:f>
              <c:numCache>
                <c:formatCode>General</c:formatCode>
                <c:ptCount val="11"/>
                <c:pt idx="1">
                  <c:v>1.93</c:v>
                </c:pt>
                <c:pt idx="2">
                  <c:v>1.53</c:v>
                </c:pt>
                <c:pt idx="3">
                  <c:v>1.38</c:v>
                </c:pt>
                <c:pt idx="4">
                  <c:v>1.36</c:v>
                </c:pt>
                <c:pt idx="5">
                  <c:v>1.34</c:v>
                </c:pt>
                <c:pt idx="6">
                  <c:v>1.31</c:v>
                </c:pt>
                <c:pt idx="7">
                  <c:v>1.21</c:v>
                </c:pt>
                <c:pt idx="8">
                  <c:v>1.1499999999999999</c:v>
                </c:pt>
                <c:pt idx="9">
                  <c:v>1.1200000000000001</c:v>
                </c:pt>
                <c:pt idx="10">
                  <c:v>1.0900000000000001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3DCF-4C40-AA9B-B56E6717652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8343936"/>
        <c:axId val="36405824"/>
      </c:barChart>
      <c:catAx>
        <c:axId val="98343936"/>
        <c:scaling>
          <c:orientation val="maxMin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1600" b="1">
                <a:latin typeface="2  Nazanin"/>
                <a:cs typeface="B Nazanin" panose="00000400000000000000" pitchFamily="2" charset="-78"/>
              </a:defRPr>
            </a:pPr>
            <a:endParaRPr lang="fa-IR"/>
          </a:p>
        </c:txPr>
        <c:crossAx val="36405824"/>
        <c:crosses val="autoZero"/>
        <c:auto val="1"/>
        <c:lblAlgn val="ctr"/>
        <c:lblOffset val="100"/>
        <c:noMultiLvlLbl val="0"/>
      </c:catAx>
      <c:valAx>
        <c:axId val="36405824"/>
        <c:scaling>
          <c:orientation val="minMax"/>
        </c:scaling>
        <c:delete val="0"/>
        <c:axPos val="r"/>
        <c:numFmt formatCode="General" sourceLinked="1"/>
        <c:majorTickMark val="none"/>
        <c:minorTickMark val="none"/>
        <c:tickLblPos val="nextTo"/>
        <c:crossAx val="9834393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a-I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800"/>
            </a:pPr>
            <a:r>
              <a:rPr lang="fa-IR" sz="1800"/>
              <a:t>درصد تک فرزندی و بی فرزندی در سطح استان در سال 99</a:t>
            </a: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9.2592592592592587E-3"/>
          <c:y val="0.11734493403712265"/>
          <c:w val="0.94289212112374843"/>
          <c:h val="0.8096269338616298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'تک وبی استان '!$I$35</c:f>
              <c:strCache>
                <c:ptCount val="1"/>
                <c:pt idx="0">
                  <c:v>99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'تک وبی استان '!$H$36:$H$37</c:f>
              <c:strCache>
                <c:ptCount val="2"/>
                <c:pt idx="0">
                  <c:v>تک فرزندی </c:v>
                </c:pt>
                <c:pt idx="1">
                  <c:v>بی فرزندی </c:v>
                </c:pt>
              </c:strCache>
            </c:strRef>
          </c:cat>
          <c:val>
            <c:numRef>
              <c:f>'تک وبی استان '!$I$36:$I$37</c:f>
              <c:numCache>
                <c:formatCode>General</c:formatCode>
                <c:ptCount val="2"/>
                <c:pt idx="0">
                  <c:v>22.8</c:v>
                </c:pt>
                <c:pt idx="1">
                  <c:v>7.5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41E-4071-9A50-C43778F5F44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0347904"/>
        <c:axId val="36408128"/>
      </c:barChart>
      <c:catAx>
        <c:axId val="100347904"/>
        <c:scaling>
          <c:orientation val="maxMin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600" b="1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fa-IR"/>
          </a:p>
        </c:txPr>
        <c:crossAx val="36408128"/>
        <c:crosses val="autoZero"/>
        <c:auto val="1"/>
        <c:lblAlgn val="ctr"/>
        <c:lblOffset val="100"/>
        <c:noMultiLvlLbl val="0"/>
      </c:catAx>
      <c:valAx>
        <c:axId val="36408128"/>
        <c:scaling>
          <c:orientation val="minMax"/>
        </c:scaling>
        <c:delete val="0"/>
        <c:axPos val="r"/>
        <c:numFmt formatCode="General" sourceLinked="1"/>
        <c:majorTickMark val="out"/>
        <c:minorTickMark val="none"/>
        <c:tickLblPos val="nextTo"/>
        <c:crossAx val="10034790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a-I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2.9900674180433475E-4"/>
          <c:y val="0"/>
          <c:w val="0.96278966731722637"/>
          <c:h val="0.7023362153260254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[Census95_Jameiyat_Sen_Guruh.xlsx]Sheet1!$H$1</c:f>
              <c:strCache>
                <c:ptCount val="1"/>
                <c:pt idx="0">
                  <c:v>درصد جمعیت سالمند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dPt>
            <c:idx val="14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5255-4213-B769-4D61D6CBCD51}"/>
              </c:ext>
            </c:extLst>
          </c:dPt>
          <c:dLbls>
            <c:dLbl>
              <c:idx val="0"/>
              <c:spPr>
                <a:solidFill>
                  <a:schemeClr val="bg2">
                    <a:lumMod val="40000"/>
                    <a:lumOff val="60000"/>
                  </a:schemeClr>
                </a:solidFill>
                <a:ln>
                  <a:noFill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fa-IR"/>
                </a:p>
              </c:txPr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3.2414910858995137E-2"/>
                  <c:y val="0.16100529100529101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BE1C-49D4-BACE-401C63B79C5C}"/>
                </c:ext>
              </c:extLst>
            </c:dLbl>
            <c:dLbl>
              <c:idx val="2"/>
              <c:layout>
                <c:manualLayout>
                  <c:x val="0.15991356023770939"/>
                  <c:y val="-3.015873015873016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E1C-49D4-BACE-401C63B79C5C}"/>
                </c:ext>
              </c:extLst>
            </c:dLbl>
            <c:dLbl>
              <c:idx val="3"/>
              <c:layout>
                <c:manualLayout>
                  <c:x val="8.4278768233387355E-2"/>
                  <c:y val="0.1186772486772486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BE1C-49D4-BACE-401C63B79C5C}"/>
                </c:ext>
              </c:extLst>
            </c:dLbl>
            <c:dLbl>
              <c:idx val="4"/>
              <c:layout>
                <c:manualLayout>
                  <c:x val="-6.4829821717990274E-2"/>
                  <c:y val="-9.9308419780860784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277-4F98-B6AC-07DA9E91381D}"/>
                </c:ext>
              </c:extLst>
            </c:dLbl>
            <c:dLbl>
              <c:idx val="5"/>
              <c:layout>
                <c:manualLayout>
                  <c:x val="-6.6990815775256618E-2"/>
                  <c:y val="0.12396825396825399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BE1C-49D4-BACE-401C63B79C5C}"/>
                </c:ext>
              </c:extLst>
            </c:dLbl>
            <c:dLbl>
              <c:idx val="6"/>
              <c:layout>
                <c:manualLayout>
                  <c:x val="-4.7590364008388744E-2"/>
                  <c:y val="-4.9510477856934548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277-4F98-B6AC-07DA9E91381D}"/>
                </c:ext>
              </c:extLst>
            </c:dLbl>
            <c:dLbl>
              <c:idx val="8"/>
              <c:layout>
                <c:manualLayout>
                  <c:x val="-2.8490028490029012E-3"/>
                  <c:y val="-1.1486799444187124E-2"/>
                </c:manualLayout>
              </c:layout>
              <c:tx>
                <c:rich>
                  <a:bodyPr/>
                  <a:lstStyle/>
                  <a:p>
                    <a:fld id="{76A53FA8-E447-47C4-80DB-95E22EFD46FF}" type="VALUE">
                      <a:rPr lang="en-US">
                        <a:solidFill>
                          <a:schemeClr val="tx1"/>
                        </a:solidFill>
                      </a:rPr>
                      <a:pPr/>
                      <a:t>[VALUE]</a:t>
                    </a:fld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F9B3-4D86-95D0-C0852F822747}"/>
                </c:ext>
              </c:extLst>
            </c:dLbl>
            <c:dLbl>
              <c:idx val="9"/>
              <c:layout>
                <c:manualLayout>
                  <c:x val="-2.8490028490028491E-3"/>
                  <c:y val="7.0212546961041636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F9B3-4D86-95D0-C0852F822747}"/>
                </c:ext>
              </c:extLst>
            </c:dLbl>
            <c:dLbl>
              <c:idx val="14"/>
              <c:layout>
                <c:manualLayout>
                  <c:x val="-2.8490028490028491E-3"/>
                  <c:y val="9.9686068653183054E-4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255-4213-B769-4D61D6CBCD51}"/>
                </c:ext>
              </c:extLst>
            </c:dLbl>
            <c:dLbl>
              <c:idx val="26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255-4213-B769-4D61D6CBCD51}"/>
                </c:ext>
              </c:extLst>
            </c:dLbl>
            <c:dLbl>
              <c:idx val="31"/>
              <c:spPr>
                <a:solidFill>
                  <a:schemeClr val="bg2">
                    <a:lumMod val="40000"/>
                    <a:lumOff val="60000"/>
                  </a:schemeClr>
                </a:solidFill>
                <a:ln>
                  <a:noFill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fa-IR"/>
                </a:p>
              </c:txPr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chemeClr val="bg2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[Census95_Jameiyat_Sen_Guruh.xlsx]Sheet1!$G$2:$G$33</c:f>
              <c:strCache>
                <c:ptCount val="32"/>
                <c:pt idx="0">
                  <c:v>گيلان</c:v>
                </c:pt>
                <c:pt idx="1">
                  <c:v>مازندران</c:v>
                </c:pt>
                <c:pt idx="2">
                  <c:v>مرکزي</c:v>
                </c:pt>
                <c:pt idx="3">
                  <c:v>همدان</c:v>
                </c:pt>
                <c:pt idx="4">
                  <c:v>آذربايجان شرقي</c:v>
                </c:pt>
                <c:pt idx="5">
                  <c:v>اصفهان</c:v>
                </c:pt>
                <c:pt idx="6">
                  <c:v>تهران</c:v>
                </c:pt>
                <c:pt idx="7">
                  <c:v>کرمانشاه</c:v>
                </c:pt>
                <c:pt idx="8">
                  <c:v>سمنان</c:v>
                </c:pt>
                <c:pt idx="9">
                  <c:v>زنجان</c:v>
                </c:pt>
                <c:pt idx="10">
                  <c:v>خراسان جنوبي</c:v>
                </c:pt>
                <c:pt idx="11">
                  <c:v>فارس</c:v>
                </c:pt>
                <c:pt idx="12">
                  <c:v>اردبيل</c:v>
                </c:pt>
                <c:pt idx="13">
                  <c:v>كردستان</c:v>
                </c:pt>
                <c:pt idx="14">
                  <c:v>کل کشور</c:v>
                </c:pt>
                <c:pt idx="15">
                  <c:v>قزوين</c:v>
                </c:pt>
                <c:pt idx="16">
                  <c:v>البرز</c:v>
                </c:pt>
                <c:pt idx="17">
                  <c:v>لرستان</c:v>
                </c:pt>
                <c:pt idx="18">
                  <c:v>يزد</c:v>
                </c:pt>
                <c:pt idx="19">
                  <c:v>چهارمحال وبختيارئ</c:v>
                </c:pt>
                <c:pt idx="20">
                  <c:v>آذربايجان غربي</c:v>
                </c:pt>
                <c:pt idx="21">
                  <c:v>ايلام</c:v>
                </c:pt>
                <c:pt idx="22">
                  <c:v>خراسان شمالي</c:v>
                </c:pt>
                <c:pt idx="23">
                  <c:v>خراسان رضوئ</c:v>
                </c:pt>
                <c:pt idx="24">
                  <c:v>كرمان</c:v>
                </c:pt>
                <c:pt idx="25">
                  <c:v>گلستان</c:v>
                </c:pt>
                <c:pt idx="26">
                  <c:v>قم</c:v>
                </c:pt>
                <c:pt idx="27">
                  <c:v>كهگيلويه وبويراحمد</c:v>
                </c:pt>
                <c:pt idx="28">
                  <c:v>خوزستان</c:v>
                </c:pt>
                <c:pt idx="29">
                  <c:v>بوشهر</c:v>
                </c:pt>
                <c:pt idx="30">
                  <c:v>هرمزگان</c:v>
                </c:pt>
                <c:pt idx="31">
                  <c:v>سيستان وبلوچستان</c:v>
                </c:pt>
              </c:strCache>
            </c:strRef>
          </c:cat>
          <c:val>
            <c:numRef>
              <c:f>[Census95_Jameiyat_Sen_Guruh.xlsx]Sheet1!$H$2:$H$33</c:f>
              <c:numCache>
                <c:formatCode>General</c:formatCode>
                <c:ptCount val="32"/>
                <c:pt idx="0">
                  <c:v>13.25</c:v>
                </c:pt>
                <c:pt idx="1">
                  <c:v>11.41</c:v>
                </c:pt>
                <c:pt idx="2">
                  <c:v>10.89</c:v>
                </c:pt>
                <c:pt idx="3">
                  <c:v>10.8</c:v>
                </c:pt>
                <c:pt idx="4">
                  <c:v>10.73</c:v>
                </c:pt>
                <c:pt idx="5">
                  <c:v>10.64</c:v>
                </c:pt>
                <c:pt idx="6">
                  <c:v>10.44</c:v>
                </c:pt>
                <c:pt idx="7">
                  <c:v>10.02</c:v>
                </c:pt>
                <c:pt idx="8">
                  <c:v>9.98</c:v>
                </c:pt>
                <c:pt idx="9">
                  <c:v>9.7799999999999994</c:v>
                </c:pt>
                <c:pt idx="10">
                  <c:v>9.76</c:v>
                </c:pt>
                <c:pt idx="11">
                  <c:v>9.4600000000000009</c:v>
                </c:pt>
                <c:pt idx="12">
                  <c:v>9.3699999999999992</c:v>
                </c:pt>
                <c:pt idx="13">
                  <c:v>9.3000000000000007</c:v>
                </c:pt>
                <c:pt idx="14">
                  <c:v>9.2799999999999994</c:v>
                </c:pt>
                <c:pt idx="15">
                  <c:v>8.92</c:v>
                </c:pt>
                <c:pt idx="16">
                  <c:v>8.91</c:v>
                </c:pt>
                <c:pt idx="17">
                  <c:v>8.83</c:v>
                </c:pt>
                <c:pt idx="18">
                  <c:v>8.7899999999999991</c:v>
                </c:pt>
                <c:pt idx="19">
                  <c:v>8.69</c:v>
                </c:pt>
                <c:pt idx="20">
                  <c:v>8.56</c:v>
                </c:pt>
                <c:pt idx="21">
                  <c:v>8.51</c:v>
                </c:pt>
                <c:pt idx="22">
                  <c:v>8.5</c:v>
                </c:pt>
                <c:pt idx="23">
                  <c:v>8.48</c:v>
                </c:pt>
                <c:pt idx="24">
                  <c:v>7.81</c:v>
                </c:pt>
                <c:pt idx="25">
                  <c:v>7.8</c:v>
                </c:pt>
                <c:pt idx="26">
                  <c:v>7.7</c:v>
                </c:pt>
                <c:pt idx="27" formatCode="0.00">
                  <c:v>7.14</c:v>
                </c:pt>
                <c:pt idx="28">
                  <c:v>7.05</c:v>
                </c:pt>
                <c:pt idx="29">
                  <c:v>6.84</c:v>
                </c:pt>
                <c:pt idx="30">
                  <c:v>6.05</c:v>
                </c:pt>
                <c:pt idx="31">
                  <c:v>4.8899999999999997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5255-4213-B769-4D61D6CBCD51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41"/>
        <c:axId val="97701376"/>
        <c:axId val="105071168"/>
      </c:barChart>
      <c:catAx>
        <c:axId val="977013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effectLst/>
                <a:latin typeface="+mn-lt"/>
                <a:ea typeface="+mn-ea"/>
                <a:cs typeface="+mn-cs"/>
              </a:defRPr>
            </a:pPr>
            <a:endParaRPr lang="fa-IR"/>
          </a:p>
        </c:txPr>
        <c:crossAx val="105071168"/>
        <c:crosses val="autoZero"/>
        <c:auto val="1"/>
        <c:lblAlgn val="ctr"/>
        <c:lblOffset val="100"/>
        <c:noMultiLvlLbl val="0"/>
      </c:catAx>
      <c:valAx>
        <c:axId val="10507116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977013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gradFill flip="none" rotWithShape="1">
      <a:gsLst>
        <a:gs pos="0">
          <a:schemeClr val="lt1"/>
        </a:gs>
        <a:gs pos="68000">
          <a:schemeClr val="lt1">
            <a:lumMod val="85000"/>
          </a:schemeClr>
        </a:gs>
        <a:gs pos="100000">
          <a:schemeClr val="lt1"/>
        </a:gs>
      </a:gsLst>
      <a:lin ang="5400000" scaled="1"/>
      <a:tileRect/>
    </a:gra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fa-IR"/>
    </a:p>
  </c:txPr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a-I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Sheet1!$J$80</c:f>
              <c:strCache>
                <c:ptCount val="1"/>
                <c:pt idx="0">
                  <c:v>درصدسالمند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  <a:ln>
              <a:noFill/>
            </a:ln>
            <a:effectLst/>
            <a:sp3d/>
          </c:spPr>
          <c:invertIfNegative val="0"/>
          <c:dPt>
            <c:idx val="7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77D-4CBE-8F87-F6BA70CB578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Sheet1!$I$81:$I$90</c:f>
              <c:strCache>
                <c:ptCount val="10"/>
                <c:pt idx="0">
                  <c:v>تفرش</c:v>
                </c:pt>
                <c:pt idx="1">
                  <c:v>آشتیان</c:v>
                </c:pt>
                <c:pt idx="2">
                  <c:v>فراهان</c:v>
                </c:pt>
                <c:pt idx="3">
                  <c:v>کمیجان</c:v>
                </c:pt>
                <c:pt idx="4">
                  <c:v>شازند</c:v>
                </c:pt>
                <c:pt idx="5">
                  <c:v>خنداب</c:v>
                </c:pt>
                <c:pt idx="6">
                  <c:v>محلات</c:v>
                </c:pt>
                <c:pt idx="7">
                  <c:v>استان</c:v>
                </c:pt>
                <c:pt idx="8">
                  <c:v>دلیجان</c:v>
                </c:pt>
                <c:pt idx="9">
                  <c:v>اراک</c:v>
                </c:pt>
              </c:strCache>
            </c:strRef>
          </c:cat>
          <c:val>
            <c:numRef>
              <c:f>Sheet1!$J$81:$J$90</c:f>
              <c:numCache>
                <c:formatCode>General</c:formatCode>
                <c:ptCount val="10"/>
                <c:pt idx="0">
                  <c:v>19.78</c:v>
                </c:pt>
                <c:pt idx="1">
                  <c:v>17</c:v>
                </c:pt>
                <c:pt idx="2">
                  <c:v>16.75</c:v>
                </c:pt>
                <c:pt idx="3">
                  <c:v>13.48</c:v>
                </c:pt>
                <c:pt idx="4">
                  <c:v>12.9</c:v>
                </c:pt>
                <c:pt idx="5">
                  <c:v>12.34</c:v>
                </c:pt>
                <c:pt idx="6">
                  <c:v>12.3</c:v>
                </c:pt>
                <c:pt idx="7">
                  <c:v>11.37</c:v>
                </c:pt>
                <c:pt idx="8">
                  <c:v>11.25</c:v>
                </c:pt>
                <c:pt idx="9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B77D-4CBE-8F87-F6BA70CB578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06176000"/>
        <c:axId val="105073472"/>
        <c:axId val="0"/>
      </c:bar3DChart>
      <c:catAx>
        <c:axId val="1061760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105073472"/>
        <c:crosses val="autoZero"/>
        <c:auto val="1"/>
        <c:lblAlgn val="ctr"/>
        <c:lblOffset val="100"/>
        <c:noMultiLvlLbl val="0"/>
      </c:catAx>
      <c:valAx>
        <c:axId val="10507347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1061760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fa-IR"/>
    </a:p>
  </c:txPr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a-I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spPr>
            <a:ln w="104775">
              <a:solidFill>
                <a:srgbClr val="00B050"/>
              </a:solidFill>
            </a:ln>
          </c:spPr>
          <c:dLbls>
            <c:dLbl>
              <c:idx val="0"/>
              <c:layout>
                <c:manualLayout>
                  <c:x val="-4.8237755159208334E-2"/>
                  <c:y val="4.47922012192648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8D5-43BC-920C-E8A67C96B3EC}"/>
                </c:ext>
              </c:extLst>
            </c:dLbl>
            <c:dLbl>
              <c:idx val="1"/>
              <c:layout>
                <c:manualLayout>
                  <c:x val="-2.1104017882153644E-2"/>
                  <c:y val="7.27873269813054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8D5-43BC-920C-E8A67C96B3EC}"/>
                </c:ext>
              </c:extLst>
            </c:dLbl>
            <c:dLbl>
              <c:idx val="2"/>
              <c:layout>
                <c:manualLayout>
                  <c:x val="-4.6730325310483073E-2"/>
                  <c:y val="8.67848898623257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18D5-43BC-920C-E8A67C96B3EC}"/>
                </c:ext>
              </c:extLst>
            </c:dLbl>
            <c:dLbl>
              <c:idx val="3"/>
              <c:layout>
                <c:manualLayout>
                  <c:x val="-3.0148596974505261E-2"/>
                  <c:y val="8.118586470991753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8D5-43BC-920C-E8A67C96B3EC}"/>
                </c:ext>
              </c:extLst>
            </c:dLbl>
            <c:dLbl>
              <c:idx val="4"/>
              <c:layout>
                <c:manualLayout>
                  <c:x val="-2.7133737277054714E-2"/>
                  <c:y val="8.95844024385297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18D5-43BC-920C-E8A67C96B3EC}"/>
                </c:ext>
              </c:extLst>
            </c:dLbl>
            <c:dLbl>
              <c:idx val="5"/>
              <c:layout>
                <c:manualLayout>
                  <c:x val="-1.5074298487252604E-3"/>
                  <c:y val="6.438878925269325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18D5-43BC-920C-E8A67C96B3E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/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Sheet1!$C$74:$H$74</c:f>
              <c:strCache>
                <c:ptCount val="6"/>
                <c:pt idx="0">
                  <c:v>سال1393</c:v>
                </c:pt>
                <c:pt idx="1">
                  <c:v>سال1394</c:v>
                </c:pt>
                <c:pt idx="2">
                  <c:v>سال1395</c:v>
                </c:pt>
                <c:pt idx="3">
                  <c:v>سال1396</c:v>
                </c:pt>
                <c:pt idx="4">
                  <c:v>سال1397</c:v>
                </c:pt>
                <c:pt idx="5">
                  <c:v>سال1398</c:v>
                </c:pt>
              </c:strCache>
            </c:strRef>
          </c:cat>
          <c:val>
            <c:numRef>
              <c:f>Sheet1!$C$75:$H$75</c:f>
              <c:numCache>
                <c:formatCode>General</c:formatCode>
                <c:ptCount val="6"/>
                <c:pt idx="0">
                  <c:v>13062</c:v>
                </c:pt>
                <c:pt idx="1">
                  <c:v>12224</c:v>
                </c:pt>
                <c:pt idx="2">
                  <c:v>11004</c:v>
                </c:pt>
                <c:pt idx="3">
                  <c:v>9637</c:v>
                </c:pt>
                <c:pt idx="4">
                  <c:v>8307</c:v>
                </c:pt>
                <c:pt idx="5">
                  <c:v>7937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6-18D5-43BC-920C-E8A67C96B3E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5961472"/>
        <c:axId val="105075200"/>
      </c:lineChart>
      <c:catAx>
        <c:axId val="105961472"/>
        <c:scaling>
          <c:orientation val="maxMin"/>
        </c:scaling>
        <c:delete val="0"/>
        <c:axPos val="b"/>
        <c:numFmt formatCode="General" sourceLinked="0"/>
        <c:majorTickMark val="out"/>
        <c:minorTickMark val="none"/>
        <c:tickLblPos val="nextTo"/>
        <c:crossAx val="105075200"/>
        <c:crosses val="autoZero"/>
        <c:auto val="1"/>
        <c:lblAlgn val="ctr"/>
        <c:lblOffset val="100"/>
        <c:noMultiLvlLbl val="0"/>
      </c:catAx>
      <c:valAx>
        <c:axId val="105075200"/>
        <c:scaling>
          <c:orientation val="minMax"/>
        </c:scaling>
        <c:delete val="0"/>
        <c:axPos val="r"/>
        <c:numFmt formatCode="General" sourceLinked="1"/>
        <c:majorTickMark val="out"/>
        <c:minorTickMark val="none"/>
        <c:tickLblPos val="nextTo"/>
        <c:crossAx val="105961472"/>
        <c:crosses val="autoZero"/>
        <c:crossBetween val="between"/>
      </c:valAx>
    </c:plotArea>
    <c:plotVisOnly val="1"/>
    <c:dispBlanksAs val="gap"/>
    <c:showDLblsOverMax val="0"/>
  </c:chart>
  <c:spPr>
    <a:solidFill>
      <a:schemeClr val="accent3">
        <a:lumMod val="40000"/>
        <a:lumOff val="60000"/>
      </a:schemeClr>
    </a:solidFill>
  </c:spPr>
  <c:txPr>
    <a:bodyPr/>
    <a:lstStyle/>
    <a:p>
      <a:pPr>
        <a:defRPr sz="1200">
          <a:cs typeface="B Titr" panose="00000700000000000000" pitchFamily="2" charset="-78"/>
        </a:defRPr>
      </a:pPr>
      <a:endParaRPr lang="fa-IR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a-I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spPr>
            <a:ln w="107950">
              <a:solidFill>
                <a:schemeClr val="tx2">
                  <a:lumMod val="60000"/>
                  <a:lumOff val="40000"/>
                </a:schemeClr>
              </a:solidFill>
            </a:ln>
          </c:spPr>
          <c:dLbls>
            <c:dLbl>
              <c:idx val="0"/>
              <c:layout>
                <c:manualLayout>
                  <c:x val="-2.4326798938049028E-2"/>
                  <c:y val="6.97112745636184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950-4142-8F3C-EAC4C6C4D00B}"/>
                </c:ext>
              </c:extLst>
            </c:dLbl>
            <c:dLbl>
              <c:idx val="1"/>
              <c:layout>
                <c:manualLayout>
                  <c:x val="-3.9531048274329669E-2"/>
                  <c:y val="7.4875072679441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950-4142-8F3C-EAC4C6C4D00B}"/>
                </c:ext>
              </c:extLst>
            </c:dLbl>
            <c:dLbl>
              <c:idx val="2"/>
              <c:layout>
                <c:manualLayout>
                  <c:x val="-2.1285949070792901E-2"/>
                  <c:y val="5.93836783319712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5950-4142-8F3C-EAC4C6C4D00B}"/>
                </c:ext>
              </c:extLst>
            </c:dLbl>
            <c:dLbl>
              <c:idx val="3"/>
              <c:layout>
                <c:manualLayout>
                  <c:x val="-2.2806374004420964E-2"/>
                  <c:y val="4.905608210032405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950-4142-8F3C-EAC4C6C4D00B}"/>
                </c:ext>
              </c:extLst>
            </c:dLbl>
            <c:dLbl>
              <c:idx val="4"/>
              <c:layout>
                <c:manualLayout>
                  <c:x val="-3.1928923606189354E-2"/>
                  <c:y val="6.71293755057066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5950-4142-8F3C-EAC4C6C4D00B}"/>
                </c:ext>
              </c:extLst>
            </c:dLbl>
            <c:dLbl>
              <c:idx val="5"/>
              <c:layout>
                <c:manualLayout>
                  <c:x val="-4.2571898141585802E-2"/>
                  <c:y val="6.71293755057066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5950-4142-8F3C-EAC4C6C4D00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>
                    <a:cs typeface="B Titr" panose="00000700000000000000" pitchFamily="2" charset="-78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Sheet1!$D$90:$I$90</c:f>
              <c:strCache>
                <c:ptCount val="6"/>
                <c:pt idx="0">
                  <c:v>سال1393</c:v>
                </c:pt>
                <c:pt idx="1">
                  <c:v>سال1394</c:v>
                </c:pt>
                <c:pt idx="2">
                  <c:v>سال1395</c:v>
                </c:pt>
                <c:pt idx="3">
                  <c:v>سال1396</c:v>
                </c:pt>
                <c:pt idx="4">
                  <c:v>سال1397</c:v>
                </c:pt>
                <c:pt idx="5">
                  <c:v>سال1398</c:v>
                </c:pt>
              </c:strCache>
            </c:strRef>
          </c:cat>
          <c:val>
            <c:numRef>
              <c:f>Sheet1!$D$91:$I$91</c:f>
              <c:numCache>
                <c:formatCode>General</c:formatCode>
                <c:ptCount val="6"/>
                <c:pt idx="0">
                  <c:v>3607</c:v>
                </c:pt>
                <c:pt idx="1">
                  <c:v>3530</c:v>
                </c:pt>
                <c:pt idx="2">
                  <c:v>3271</c:v>
                </c:pt>
                <c:pt idx="3">
                  <c:v>3341</c:v>
                </c:pt>
                <c:pt idx="4">
                  <c:v>2887</c:v>
                </c:pt>
                <c:pt idx="5">
                  <c:v>3026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6-5950-4142-8F3C-EAC4C6C4D00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6008576"/>
        <c:axId val="105077504"/>
      </c:lineChart>
      <c:catAx>
        <c:axId val="106008576"/>
        <c:scaling>
          <c:orientation val="maxMin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>
                <a:cs typeface="B Titr" panose="00000700000000000000" pitchFamily="2" charset="-78"/>
              </a:defRPr>
            </a:pPr>
            <a:endParaRPr lang="fa-IR"/>
          </a:p>
        </c:txPr>
        <c:crossAx val="105077504"/>
        <c:crosses val="autoZero"/>
        <c:auto val="1"/>
        <c:lblAlgn val="ctr"/>
        <c:lblOffset val="100"/>
        <c:noMultiLvlLbl val="0"/>
      </c:catAx>
      <c:valAx>
        <c:axId val="105077504"/>
        <c:scaling>
          <c:orientation val="minMax"/>
        </c:scaling>
        <c:delete val="0"/>
        <c:axPos val="r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cs typeface="B Titr" panose="00000700000000000000" pitchFamily="2" charset="-78"/>
              </a:defRPr>
            </a:pPr>
            <a:endParaRPr lang="fa-IR"/>
          </a:p>
        </c:txPr>
        <c:crossAx val="106008576"/>
        <c:crosses val="autoZero"/>
        <c:crossBetween val="between"/>
      </c:valAx>
      <c:spPr>
        <a:solidFill>
          <a:schemeClr val="accent4">
            <a:lumMod val="40000"/>
            <a:lumOff val="60000"/>
          </a:schemeClr>
        </a:solidFill>
      </c:spPr>
    </c:plotArea>
    <c:plotVisOnly val="1"/>
    <c:dispBlanksAs val="gap"/>
    <c:showDLblsOverMax val="0"/>
  </c:chart>
  <c:spPr>
    <a:solidFill>
      <a:schemeClr val="accent4">
        <a:lumMod val="75000"/>
      </a:schemeClr>
    </a:solidFill>
  </c:sp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8319B1E-1A19-46D9-AF0F-6A395056442B}" type="doc">
      <dgm:prSet loTypeId="urn:microsoft.com/office/officeart/2005/8/layout/matrix3" loCatId="matrix" qsTypeId="urn:microsoft.com/office/officeart/2005/8/quickstyle/simple5" qsCatId="simple" csTypeId="urn:microsoft.com/office/officeart/2005/8/colors/colorful1#1" csCatId="colorful"/>
      <dgm:spPr/>
      <dgm:t>
        <a:bodyPr/>
        <a:lstStyle/>
        <a:p>
          <a:endParaRPr lang="en-US"/>
        </a:p>
      </dgm:t>
    </dgm:pt>
    <dgm:pt modelId="{BEADC2E6-BA6A-45A2-87E1-819B1666C268}">
      <dgm:prSet custT="1"/>
      <dgm:spPr/>
      <dgm:t>
        <a:bodyPr/>
        <a:lstStyle/>
        <a:p>
          <a:pPr rtl="1"/>
          <a:r>
            <a:rPr lang="fa-IR" sz="5400" b="1" dirty="0">
              <a:solidFill>
                <a:schemeClr val="tx1"/>
              </a:solidFill>
            </a:rPr>
            <a:t>موالید</a:t>
          </a:r>
          <a:endParaRPr lang="en-US" sz="5400" b="1" dirty="0">
            <a:solidFill>
              <a:schemeClr val="tx1"/>
            </a:solidFill>
          </a:endParaRPr>
        </a:p>
      </dgm:t>
    </dgm:pt>
    <dgm:pt modelId="{933ED701-E88D-4A8C-A869-7533186B3056}" type="parTrans" cxnId="{89CD0E08-0735-4285-810C-0D6FE64A1695}">
      <dgm:prSet/>
      <dgm:spPr/>
      <dgm:t>
        <a:bodyPr/>
        <a:lstStyle/>
        <a:p>
          <a:endParaRPr lang="en-US"/>
        </a:p>
      </dgm:t>
    </dgm:pt>
    <dgm:pt modelId="{B773F996-63C4-4949-AF60-E6DC2F1EE203}" type="sibTrans" cxnId="{89CD0E08-0735-4285-810C-0D6FE64A1695}">
      <dgm:prSet/>
      <dgm:spPr/>
      <dgm:t>
        <a:bodyPr/>
        <a:lstStyle/>
        <a:p>
          <a:endParaRPr lang="en-US"/>
        </a:p>
      </dgm:t>
    </dgm:pt>
    <dgm:pt modelId="{E43493FA-F691-4502-B3AA-6358843DF986}">
      <dgm:prSet custT="1"/>
      <dgm:spPr/>
      <dgm:t>
        <a:bodyPr/>
        <a:lstStyle/>
        <a:p>
          <a:pPr rtl="1"/>
          <a:r>
            <a:rPr lang="fa-IR" sz="6000" b="1" dirty="0">
              <a:solidFill>
                <a:schemeClr val="tx1"/>
              </a:solidFill>
            </a:rPr>
            <a:t>مرگ</a:t>
          </a:r>
          <a:r>
            <a:rPr lang="fa-IR" sz="4200" dirty="0"/>
            <a:t> </a:t>
          </a:r>
          <a:endParaRPr lang="en-US" sz="4200" dirty="0"/>
        </a:p>
      </dgm:t>
    </dgm:pt>
    <dgm:pt modelId="{DA06668A-42AC-4A09-9A96-3DDCBD6C0A5E}" type="parTrans" cxnId="{CEA8B2E0-9E6D-46F8-B872-450AC5D9E632}">
      <dgm:prSet/>
      <dgm:spPr/>
      <dgm:t>
        <a:bodyPr/>
        <a:lstStyle/>
        <a:p>
          <a:endParaRPr lang="en-US"/>
        </a:p>
      </dgm:t>
    </dgm:pt>
    <dgm:pt modelId="{BD666457-9B1E-4BB0-A698-F92EB1F8C7CE}" type="sibTrans" cxnId="{CEA8B2E0-9E6D-46F8-B872-450AC5D9E632}">
      <dgm:prSet/>
      <dgm:spPr/>
      <dgm:t>
        <a:bodyPr/>
        <a:lstStyle/>
        <a:p>
          <a:endParaRPr lang="en-US"/>
        </a:p>
      </dgm:t>
    </dgm:pt>
    <dgm:pt modelId="{170672E7-FF18-4737-A5D7-6CC276793AF6}">
      <dgm:prSet custT="1"/>
      <dgm:spPr/>
      <dgm:t>
        <a:bodyPr/>
        <a:lstStyle/>
        <a:p>
          <a:pPr rtl="1"/>
          <a:r>
            <a:rPr lang="fa-IR" sz="4000" b="1" dirty="0">
              <a:solidFill>
                <a:schemeClr val="tx1"/>
              </a:solidFill>
            </a:rPr>
            <a:t>مهاجرت به داخل </a:t>
          </a:r>
          <a:endParaRPr lang="en-US" sz="4000" b="1" dirty="0">
            <a:solidFill>
              <a:schemeClr val="tx1"/>
            </a:solidFill>
          </a:endParaRPr>
        </a:p>
      </dgm:t>
    </dgm:pt>
    <dgm:pt modelId="{B5BB91FF-78BA-4175-9C87-9E2ECFC610D1}" type="parTrans" cxnId="{B8B73162-2D25-4D87-A749-43A199557B85}">
      <dgm:prSet/>
      <dgm:spPr/>
      <dgm:t>
        <a:bodyPr/>
        <a:lstStyle/>
        <a:p>
          <a:endParaRPr lang="en-US"/>
        </a:p>
      </dgm:t>
    </dgm:pt>
    <dgm:pt modelId="{A0D1D26F-36F4-4342-BE6C-657B30B97AE9}" type="sibTrans" cxnId="{B8B73162-2D25-4D87-A749-43A199557B85}">
      <dgm:prSet/>
      <dgm:spPr/>
      <dgm:t>
        <a:bodyPr/>
        <a:lstStyle/>
        <a:p>
          <a:endParaRPr lang="en-US"/>
        </a:p>
      </dgm:t>
    </dgm:pt>
    <dgm:pt modelId="{5E6F8BAE-5C16-464E-AD5E-86D72F9473A0}">
      <dgm:prSet/>
      <dgm:spPr/>
      <dgm:t>
        <a:bodyPr/>
        <a:lstStyle/>
        <a:p>
          <a:pPr rtl="1"/>
          <a:r>
            <a:rPr lang="fa-IR" b="1" dirty="0">
              <a:solidFill>
                <a:schemeClr val="tx1"/>
              </a:solidFill>
            </a:rPr>
            <a:t>مهاجرت به خارج</a:t>
          </a:r>
          <a:endParaRPr lang="en-US" b="1" dirty="0">
            <a:solidFill>
              <a:schemeClr val="tx1"/>
            </a:solidFill>
          </a:endParaRPr>
        </a:p>
      </dgm:t>
    </dgm:pt>
    <dgm:pt modelId="{7EA0B64B-879F-450A-BE34-ACC667B33D51}" type="parTrans" cxnId="{FE305E2E-4922-496E-A586-1D358BD20ED7}">
      <dgm:prSet/>
      <dgm:spPr/>
      <dgm:t>
        <a:bodyPr/>
        <a:lstStyle/>
        <a:p>
          <a:endParaRPr lang="en-US"/>
        </a:p>
      </dgm:t>
    </dgm:pt>
    <dgm:pt modelId="{B3A59CC9-19A1-46C1-80EC-66978FA4272F}" type="sibTrans" cxnId="{FE305E2E-4922-496E-A586-1D358BD20ED7}">
      <dgm:prSet/>
      <dgm:spPr/>
      <dgm:t>
        <a:bodyPr/>
        <a:lstStyle/>
        <a:p>
          <a:endParaRPr lang="en-US"/>
        </a:p>
      </dgm:t>
    </dgm:pt>
    <dgm:pt modelId="{1B96B94B-99A6-4E8F-90E6-037EEF8EF792}" type="pres">
      <dgm:prSet presAssocID="{28319B1E-1A19-46D9-AF0F-6A395056442B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1E18FBEA-0A6C-47C5-A580-24D8A207B812}" type="pres">
      <dgm:prSet presAssocID="{28319B1E-1A19-46D9-AF0F-6A395056442B}" presName="diamond" presStyleLbl="bgShp" presStyleIdx="0" presStyleCnt="1"/>
      <dgm:spPr/>
    </dgm:pt>
    <dgm:pt modelId="{433BD179-E31C-40C5-999E-E3BC717D2A18}" type="pres">
      <dgm:prSet presAssocID="{28319B1E-1A19-46D9-AF0F-6A395056442B}" presName="quad1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E9FC9CCA-D4C8-43C0-8828-8FA30C254EA5}" type="pres">
      <dgm:prSet presAssocID="{28319B1E-1A19-46D9-AF0F-6A395056442B}" presName="quad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4E13F232-AD1A-4856-BF6F-E5F3A72483E6}" type="pres">
      <dgm:prSet presAssocID="{28319B1E-1A19-46D9-AF0F-6A395056442B}" presName="quad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245EF056-C0D2-4ECC-A090-2B44D5DD7BBE}" type="pres">
      <dgm:prSet presAssocID="{28319B1E-1A19-46D9-AF0F-6A395056442B}" presName="quad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0B82C88C-B808-4940-BA27-00964AC437E3}" type="presOf" srcId="{5E6F8BAE-5C16-464E-AD5E-86D72F9473A0}" destId="{245EF056-C0D2-4ECC-A090-2B44D5DD7BBE}" srcOrd="0" destOrd="0" presId="urn:microsoft.com/office/officeart/2005/8/layout/matrix3"/>
    <dgm:cxn modelId="{89CD0E08-0735-4285-810C-0D6FE64A1695}" srcId="{28319B1E-1A19-46D9-AF0F-6A395056442B}" destId="{BEADC2E6-BA6A-45A2-87E1-819B1666C268}" srcOrd="0" destOrd="0" parTransId="{933ED701-E88D-4A8C-A869-7533186B3056}" sibTransId="{B773F996-63C4-4949-AF60-E6DC2F1EE203}"/>
    <dgm:cxn modelId="{0CDC513D-39EA-4469-9393-23CA9B971FB3}" type="presOf" srcId="{BEADC2E6-BA6A-45A2-87E1-819B1666C268}" destId="{433BD179-E31C-40C5-999E-E3BC717D2A18}" srcOrd="0" destOrd="0" presId="urn:microsoft.com/office/officeart/2005/8/layout/matrix3"/>
    <dgm:cxn modelId="{266CA992-CF82-4DCE-BF5B-42A7A49A0A5E}" type="presOf" srcId="{28319B1E-1A19-46D9-AF0F-6A395056442B}" destId="{1B96B94B-99A6-4E8F-90E6-037EEF8EF792}" srcOrd="0" destOrd="0" presId="urn:microsoft.com/office/officeart/2005/8/layout/matrix3"/>
    <dgm:cxn modelId="{B8B73162-2D25-4D87-A749-43A199557B85}" srcId="{28319B1E-1A19-46D9-AF0F-6A395056442B}" destId="{170672E7-FF18-4737-A5D7-6CC276793AF6}" srcOrd="2" destOrd="0" parTransId="{B5BB91FF-78BA-4175-9C87-9E2ECFC610D1}" sibTransId="{A0D1D26F-36F4-4342-BE6C-657B30B97AE9}"/>
    <dgm:cxn modelId="{99C026D1-ACB0-4EC7-A7EC-114DC86106D3}" type="presOf" srcId="{170672E7-FF18-4737-A5D7-6CC276793AF6}" destId="{4E13F232-AD1A-4856-BF6F-E5F3A72483E6}" srcOrd="0" destOrd="0" presId="urn:microsoft.com/office/officeart/2005/8/layout/matrix3"/>
    <dgm:cxn modelId="{CEA8B2E0-9E6D-46F8-B872-450AC5D9E632}" srcId="{28319B1E-1A19-46D9-AF0F-6A395056442B}" destId="{E43493FA-F691-4502-B3AA-6358843DF986}" srcOrd="1" destOrd="0" parTransId="{DA06668A-42AC-4A09-9A96-3DDCBD6C0A5E}" sibTransId="{BD666457-9B1E-4BB0-A698-F92EB1F8C7CE}"/>
    <dgm:cxn modelId="{FE305E2E-4922-496E-A586-1D358BD20ED7}" srcId="{28319B1E-1A19-46D9-AF0F-6A395056442B}" destId="{5E6F8BAE-5C16-464E-AD5E-86D72F9473A0}" srcOrd="3" destOrd="0" parTransId="{7EA0B64B-879F-450A-BE34-ACC667B33D51}" sibTransId="{B3A59CC9-19A1-46C1-80EC-66978FA4272F}"/>
    <dgm:cxn modelId="{A8F28D6D-42E4-4208-9E1F-241FA265E09B}" type="presOf" srcId="{E43493FA-F691-4502-B3AA-6358843DF986}" destId="{E9FC9CCA-D4C8-43C0-8828-8FA30C254EA5}" srcOrd="0" destOrd="0" presId="urn:microsoft.com/office/officeart/2005/8/layout/matrix3"/>
    <dgm:cxn modelId="{36D779C4-E38C-4F1D-B72C-EE41E0163899}" type="presParOf" srcId="{1B96B94B-99A6-4E8F-90E6-037EEF8EF792}" destId="{1E18FBEA-0A6C-47C5-A580-24D8A207B812}" srcOrd="0" destOrd="0" presId="urn:microsoft.com/office/officeart/2005/8/layout/matrix3"/>
    <dgm:cxn modelId="{21659290-0AF9-46E9-9CF9-997DD1A12E7A}" type="presParOf" srcId="{1B96B94B-99A6-4E8F-90E6-037EEF8EF792}" destId="{433BD179-E31C-40C5-999E-E3BC717D2A18}" srcOrd="1" destOrd="0" presId="urn:microsoft.com/office/officeart/2005/8/layout/matrix3"/>
    <dgm:cxn modelId="{AF2879DA-41D0-4DD7-A0DD-9641775402F9}" type="presParOf" srcId="{1B96B94B-99A6-4E8F-90E6-037EEF8EF792}" destId="{E9FC9CCA-D4C8-43C0-8828-8FA30C254EA5}" srcOrd="2" destOrd="0" presId="urn:microsoft.com/office/officeart/2005/8/layout/matrix3"/>
    <dgm:cxn modelId="{B6CB37D9-38F8-4A16-97A9-A09992335176}" type="presParOf" srcId="{1B96B94B-99A6-4E8F-90E6-037EEF8EF792}" destId="{4E13F232-AD1A-4856-BF6F-E5F3A72483E6}" srcOrd="3" destOrd="0" presId="urn:microsoft.com/office/officeart/2005/8/layout/matrix3"/>
    <dgm:cxn modelId="{74F7BA59-BA8B-405E-B01C-C4CFCB63D480}" type="presParOf" srcId="{1B96B94B-99A6-4E8F-90E6-037EEF8EF792}" destId="{245EF056-C0D2-4ECC-A090-2B44D5DD7BBE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E18FBEA-0A6C-47C5-A580-24D8A207B812}">
      <dsp:nvSpPr>
        <dsp:cNvPr id="0" name=""/>
        <dsp:cNvSpPr/>
      </dsp:nvSpPr>
      <dsp:spPr>
        <a:xfrm>
          <a:off x="1790699" y="0"/>
          <a:ext cx="5181600" cy="5181600"/>
        </a:xfrm>
        <a:prstGeom prst="diamond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33BD179-E31C-40C5-999E-E3BC717D2A18}">
      <dsp:nvSpPr>
        <dsp:cNvPr id="0" name=""/>
        <dsp:cNvSpPr/>
      </dsp:nvSpPr>
      <dsp:spPr>
        <a:xfrm>
          <a:off x="2282951" y="492251"/>
          <a:ext cx="2020824" cy="2020824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lvl="0" algn="ctr" defTabSz="2400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5400" b="1" kern="1200" dirty="0">
              <a:solidFill>
                <a:schemeClr val="tx1"/>
              </a:solidFill>
            </a:rPr>
            <a:t>موالید</a:t>
          </a:r>
          <a:endParaRPr lang="en-US" sz="5400" b="1" kern="1200" dirty="0">
            <a:solidFill>
              <a:schemeClr val="tx1"/>
            </a:solidFill>
          </a:endParaRPr>
        </a:p>
      </dsp:txBody>
      <dsp:txXfrm>
        <a:off x="2381599" y="590899"/>
        <a:ext cx="1823528" cy="1823528"/>
      </dsp:txXfrm>
    </dsp:sp>
    <dsp:sp modelId="{E9FC9CCA-D4C8-43C0-8828-8FA30C254EA5}">
      <dsp:nvSpPr>
        <dsp:cNvPr id="0" name=""/>
        <dsp:cNvSpPr/>
      </dsp:nvSpPr>
      <dsp:spPr>
        <a:xfrm>
          <a:off x="4459224" y="492251"/>
          <a:ext cx="2020824" cy="2020824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8600" tIns="228600" rIns="228600" bIns="228600" numCol="1" spcCol="1270" anchor="ctr" anchorCtr="0">
          <a:noAutofit/>
        </a:bodyPr>
        <a:lstStyle/>
        <a:p>
          <a:pPr lvl="0" algn="ctr" defTabSz="2667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6000" b="1" kern="1200" dirty="0">
              <a:solidFill>
                <a:schemeClr val="tx1"/>
              </a:solidFill>
            </a:rPr>
            <a:t>مرگ</a:t>
          </a:r>
          <a:r>
            <a:rPr lang="fa-IR" sz="4200" kern="1200" dirty="0"/>
            <a:t> </a:t>
          </a:r>
          <a:endParaRPr lang="en-US" sz="4200" kern="1200" dirty="0"/>
        </a:p>
      </dsp:txBody>
      <dsp:txXfrm>
        <a:off x="4557872" y="590899"/>
        <a:ext cx="1823528" cy="1823528"/>
      </dsp:txXfrm>
    </dsp:sp>
    <dsp:sp modelId="{4E13F232-AD1A-4856-BF6F-E5F3A72483E6}">
      <dsp:nvSpPr>
        <dsp:cNvPr id="0" name=""/>
        <dsp:cNvSpPr/>
      </dsp:nvSpPr>
      <dsp:spPr>
        <a:xfrm>
          <a:off x="2282951" y="2668524"/>
          <a:ext cx="2020824" cy="2020824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000" b="1" kern="1200" dirty="0">
              <a:solidFill>
                <a:schemeClr val="tx1"/>
              </a:solidFill>
            </a:rPr>
            <a:t>مهاجرت به داخل </a:t>
          </a:r>
          <a:endParaRPr lang="en-US" sz="4000" b="1" kern="1200" dirty="0">
            <a:solidFill>
              <a:schemeClr val="tx1"/>
            </a:solidFill>
          </a:endParaRPr>
        </a:p>
      </dsp:txBody>
      <dsp:txXfrm>
        <a:off x="2381599" y="2767172"/>
        <a:ext cx="1823528" cy="1823528"/>
      </dsp:txXfrm>
    </dsp:sp>
    <dsp:sp modelId="{245EF056-C0D2-4ECC-A090-2B44D5DD7BBE}">
      <dsp:nvSpPr>
        <dsp:cNvPr id="0" name=""/>
        <dsp:cNvSpPr/>
      </dsp:nvSpPr>
      <dsp:spPr>
        <a:xfrm>
          <a:off x="4459224" y="2668524"/>
          <a:ext cx="2020824" cy="2020824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lvl="0" algn="ctr" defTabSz="19113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300" b="1" kern="1200" dirty="0">
              <a:solidFill>
                <a:schemeClr val="tx1"/>
              </a:solidFill>
            </a:rPr>
            <a:t>مهاجرت به خارج</a:t>
          </a:r>
          <a:endParaRPr lang="en-US" sz="4300" b="1" kern="1200" dirty="0">
            <a:solidFill>
              <a:schemeClr val="tx1"/>
            </a:solidFill>
          </a:endParaRPr>
        </a:p>
      </dsp:txBody>
      <dsp:txXfrm>
        <a:off x="4557872" y="2767172"/>
        <a:ext cx="1823528" cy="182352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CB4C34C8-6570-45C7-853B-4EB2666C550E}" type="datetimeFigureOut">
              <a:rPr lang="fa-IR" smtClean="0"/>
              <a:pPr/>
              <a:t>09/26/1443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6F82785F-92C2-434C-9BC4-2970CC371180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213968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36E2CE-A14D-4F6E-BD57-EEC2F9AA426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2662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36E2CE-A14D-4F6E-BD57-EEC2F9AA426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64044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a-IR" dirty="0"/>
              <a:t>موثرترین عامل در ارتقای نرخ باروری کل در حد بالاتر از جانشینی</a:t>
            </a:r>
            <a:r>
              <a:rPr lang="fa-IR" baseline="0" dirty="0"/>
              <a:t> ، در جوامع ی است که باروری نکاحی دارندکاهش افراد مجرد است. </a:t>
            </a: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82785F-92C2-434C-9BC4-2970CC371180}" type="slidenum">
              <a:rPr lang="fa-IR" smtClean="0"/>
              <a:pPr/>
              <a:t>13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557331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83868-B257-44DB-A4A5-95CB8287FA28}" type="slidenum">
              <a:rPr lang="fa-IR" smtClean="0"/>
              <a:pPr/>
              <a:t>15</a:t>
            </a:fld>
            <a:endParaRPr lang="fa-I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a-IR" dirty="0"/>
              <a:t> در سال 95 استان سومین استان سالمند بود که</a:t>
            </a:r>
            <a:r>
              <a:rPr lang="fa-IR" baseline="0" dirty="0"/>
              <a:t> در سال 98 اعلام شد دومین استان سالمند کشور می باشد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82785F-92C2-434C-9BC4-2970CC371180}" type="slidenum">
              <a:rPr lang="fa-IR" smtClean="0"/>
              <a:pPr/>
              <a:t>16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41572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E558E1-96B5-4AE8-A85E-EB794B20E484}" type="slidenum">
              <a:rPr lang="fa-IR" smtClean="0"/>
              <a:pPr/>
              <a:t>18</a:t>
            </a:fld>
            <a:endParaRPr lang="fa-I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E558E1-96B5-4AE8-A85E-EB794B20E484}" type="slidenum">
              <a:rPr lang="fa-IR" smtClean="0"/>
              <a:pPr/>
              <a:t>19</a:t>
            </a:fld>
            <a:endParaRPr lang="fa-I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E558E1-96B5-4AE8-A85E-EB794B20E484}" type="slidenum">
              <a:rPr lang="fa-IR" smtClean="0"/>
              <a:pPr/>
              <a:t>20</a:t>
            </a:fld>
            <a:endParaRPr lang="fa-I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6E9482-4669-4975-A148-E7D396D0596E}" type="slidenum">
              <a:rPr lang="fa-IR" smtClean="0">
                <a:solidFill>
                  <a:prstClr val="black"/>
                </a:solidFill>
              </a:rPr>
              <a:pPr/>
              <a:t>37</a:t>
            </a:fld>
            <a:endParaRPr lang="fa-IR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>
                <a:solidFill>
                  <a:prstClr val="white"/>
                </a:solidFill>
              </a:rPr>
              <a:t>1398.7.22</a:t>
            </a:r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>
                <a:solidFill>
                  <a:prstClr val="white"/>
                </a:solidFill>
              </a:rPr>
              <a:t>Dr.Mohsen Fadavi</a:t>
            </a: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EE9A77C1-36AB-407B-B705-AF936BA202B6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332867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>
                <a:solidFill>
                  <a:srgbClr val="04617B"/>
                </a:solidFill>
              </a:rPr>
              <a:t>1398.7.22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04617B"/>
                </a:solidFill>
              </a:rPr>
              <a:t>Dr.Mohsen Fadavi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A77C1-36AB-407B-B705-AF936BA202B6}" type="slidenum">
              <a:rPr lang="en-US" smtClean="0">
                <a:solidFill>
                  <a:srgbClr val="04617B"/>
                </a:solidFill>
              </a:rPr>
              <a:pPr/>
              <a:t>‹#›</a:t>
            </a:fld>
            <a:endParaRPr lang="en-US">
              <a:solidFill>
                <a:srgbClr val="04617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757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r>
              <a:rPr lang="en-US">
                <a:solidFill>
                  <a:srgbClr val="04617B"/>
                </a:solidFill>
              </a:rPr>
              <a:t>1398.7.22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EE9A77C1-36AB-407B-B705-AF936BA202B6}" type="slidenum">
              <a:rPr lang="en-US" smtClean="0">
                <a:solidFill>
                  <a:srgbClr val="04617B"/>
                </a:solidFill>
              </a:rPr>
              <a:pPr/>
              <a:t>‹#›</a:t>
            </a:fld>
            <a:endParaRPr lang="en-US">
              <a:solidFill>
                <a:srgbClr val="04617B"/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r>
              <a:rPr lang="en-US">
                <a:solidFill>
                  <a:srgbClr val="04617B"/>
                </a:solidFill>
              </a:rPr>
              <a:t>Dr.Mohsen Fadavi</a:t>
            </a:r>
          </a:p>
        </p:txBody>
      </p:sp>
    </p:spTree>
    <p:extLst>
      <p:ext uri="{BB962C8B-B14F-4D97-AF65-F5344CB8AC3E}">
        <p14:creationId xmlns:p14="http://schemas.microsoft.com/office/powerpoint/2010/main" val="10039753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1_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r>
              <a:rPr lang="en-US">
                <a:solidFill>
                  <a:srgbClr val="DBF5F9"/>
                </a:solidFill>
              </a:rPr>
              <a:t>1398.7.22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r>
              <a:rPr lang="en-US">
                <a:solidFill>
                  <a:srgbClr val="DBF5F9"/>
                </a:solidFill>
              </a:rPr>
              <a:t>Dr.Mohsen Fadavi</a:t>
            </a:r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algn="l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algn="l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algn="l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algn="l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algn="l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algn="l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EE9A77C1-36AB-407B-B705-AF936BA202B6}" type="slidenum">
              <a:rPr lang="en-US" smtClean="0">
                <a:solidFill>
                  <a:srgbClr val="DBF5F9"/>
                </a:solidFill>
              </a:rPr>
              <a:pPr/>
              <a:t>‹#›</a:t>
            </a:fld>
            <a:endParaRPr lang="en-US">
              <a:solidFill>
                <a:srgbClr val="DBF5F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361121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2"/>
            <a:ext cx="2057400" cy="5211763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2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>
                <a:solidFill>
                  <a:srgbClr val="04617B"/>
                </a:solidFill>
              </a:rPr>
              <a:t>1398.7.22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04617B"/>
                </a:solidFill>
              </a:rPr>
              <a:t>Dr.Mohsen Fadavi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A77C1-36AB-407B-B705-AF936BA202B6}" type="slidenum">
              <a:rPr lang="en-US" smtClean="0">
                <a:solidFill>
                  <a:srgbClr val="04617B"/>
                </a:solidFill>
              </a:rPr>
              <a:pPr/>
              <a:t>‹#›</a:t>
            </a:fld>
            <a:endParaRPr lang="en-US">
              <a:solidFill>
                <a:srgbClr val="04617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78783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>
                <a:solidFill>
                  <a:prstClr val="white"/>
                </a:solidFill>
              </a:rPr>
              <a:t>1398.7.22</a:t>
            </a:r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>
                <a:solidFill>
                  <a:prstClr val="white"/>
                </a:solidFill>
              </a:rPr>
              <a:t>Dr.Mohsen Fadavi</a:t>
            </a: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EE9A77C1-36AB-407B-B705-AF936BA202B6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078740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200" y="64008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>
                <a:solidFill>
                  <a:srgbClr val="04617B"/>
                </a:solidFill>
              </a:rPr>
              <a:t>1398.7.22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66800" y="6477000"/>
            <a:ext cx="7239000" cy="3048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>
                <a:solidFill>
                  <a:srgbClr val="04617B"/>
                </a:solidFill>
              </a:rPr>
              <a:t>Dr.Mohsen Fadavi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00800"/>
            <a:ext cx="381000" cy="381000"/>
          </a:xfrm>
        </p:spPr>
        <p:txBody>
          <a:bodyPr/>
          <a:lstStyle>
            <a:lvl1pPr>
              <a:defRPr sz="1400">
                <a:solidFill>
                  <a:schemeClr val="tx2"/>
                </a:solidFill>
              </a:defRPr>
            </a:lvl1pPr>
          </a:lstStyle>
          <a:p>
            <a:fld id="{EE9A77C1-36AB-407B-B705-AF936BA202B6}" type="slidenum">
              <a:rPr lang="en-US" smtClean="0">
                <a:solidFill>
                  <a:srgbClr val="04617B"/>
                </a:solidFill>
              </a:rPr>
              <a:pPr/>
              <a:t>‹#›</a:t>
            </a:fld>
            <a:endParaRPr lang="en-US">
              <a:solidFill>
                <a:srgbClr val="04617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02346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>
                <a:solidFill>
                  <a:prstClr val="white"/>
                </a:solidFill>
              </a:rPr>
              <a:t>1398.7.22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>
                <a:solidFill>
                  <a:prstClr val="white"/>
                </a:solidFill>
              </a:rPr>
              <a:t>Dr.Mohsen Fadavi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EE9A77C1-36AB-407B-B705-AF936BA202B6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999012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>
                <a:solidFill>
                  <a:srgbClr val="04617B"/>
                </a:solidFill>
              </a:rPr>
              <a:t>1398.7.22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04617B"/>
                </a:solidFill>
              </a:rPr>
              <a:t>Dr.Mohsen Fadavi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A77C1-36AB-407B-B705-AF936BA202B6}" type="slidenum">
              <a:rPr lang="en-US" smtClean="0">
                <a:solidFill>
                  <a:srgbClr val="04617B"/>
                </a:solidFill>
              </a:rPr>
              <a:pPr/>
              <a:t>‹#›</a:t>
            </a:fld>
            <a:endParaRPr lang="en-US">
              <a:solidFill>
                <a:srgbClr val="04617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634121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39" y="1859785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9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>
                <a:solidFill>
                  <a:srgbClr val="04617B"/>
                </a:solidFill>
              </a:rPr>
              <a:t>1398.7.22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04617B"/>
                </a:solidFill>
              </a:rPr>
              <a:t>Dr.Mohsen Fadavi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A77C1-36AB-407B-B705-AF936BA202B6}" type="slidenum">
              <a:rPr lang="en-US" smtClean="0">
                <a:solidFill>
                  <a:srgbClr val="04617B"/>
                </a:solidFill>
              </a:rPr>
              <a:pPr/>
              <a:t>‹#›</a:t>
            </a:fld>
            <a:endParaRPr lang="en-US">
              <a:solidFill>
                <a:srgbClr val="04617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154191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IranNastaliq" pitchFamily="18" charset="0"/>
                <a:ea typeface="+mj-ea"/>
                <a:cs typeface="IranNastaliq" pitchFamily="18" charset="0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>
                <a:solidFill>
                  <a:srgbClr val="04617B"/>
                </a:solidFill>
              </a:rPr>
              <a:t>1398.7.22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04617B"/>
                </a:solidFill>
              </a:rPr>
              <a:t>Dr.Mohsen Fadavi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A77C1-36AB-407B-B705-AF936BA202B6}" type="slidenum">
              <a:rPr lang="en-US" smtClean="0">
                <a:solidFill>
                  <a:srgbClr val="04617B"/>
                </a:solidFill>
              </a:rPr>
              <a:pPr/>
              <a:t>‹#›</a:t>
            </a:fld>
            <a:endParaRPr lang="en-US">
              <a:solidFill>
                <a:srgbClr val="04617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45441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200" y="64008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>
                <a:solidFill>
                  <a:srgbClr val="04617B"/>
                </a:solidFill>
              </a:rPr>
              <a:t>1398.7.22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66800" y="6477000"/>
            <a:ext cx="7239000" cy="3048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>
                <a:solidFill>
                  <a:srgbClr val="04617B"/>
                </a:solidFill>
              </a:rPr>
              <a:t>Dr.Mohsen Fadavi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00800"/>
            <a:ext cx="381000" cy="381000"/>
          </a:xfrm>
        </p:spPr>
        <p:txBody>
          <a:bodyPr/>
          <a:lstStyle>
            <a:lvl1pPr>
              <a:defRPr sz="1400">
                <a:solidFill>
                  <a:schemeClr val="tx2"/>
                </a:solidFill>
              </a:defRPr>
            </a:lvl1pPr>
          </a:lstStyle>
          <a:p>
            <a:fld id="{EE9A77C1-36AB-407B-B705-AF936BA202B6}" type="slidenum">
              <a:rPr lang="en-US" smtClean="0">
                <a:solidFill>
                  <a:srgbClr val="04617B"/>
                </a:solidFill>
              </a:rPr>
              <a:pPr/>
              <a:t>‹#›</a:t>
            </a:fld>
            <a:endParaRPr lang="en-US">
              <a:solidFill>
                <a:srgbClr val="04617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50648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>
                <a:solidFill>
                  <a:srgbClr val="04617B"/>
                </a:solidFill>
              </a:rPr>
              <a:t>1398.7.22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04617B"/>
                </a:solidFill>
              </a:rPr>
              <a:t>Dr.Mohsen Fadavi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A77C1-36AB-407B-B705-AF936BA202B6}" type="slidenum">
              <a:rPr lang="en-US" smtClean="0">
                <a:solidFill>
                  <a:srgbClr val="04617B"/>
                </a:solidFill>
              </a:rPr>
              <a:pPr/>
              <a:t>‹#›</a:t>
            </a:fld>
            <a:endParaRPr lang="en-US">
              <a:solidFill>
                <a:srgbClr val="04617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616624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>
                <a:solidFill>
                  <a:srgbClr val="04617B"/>
                </a:solidFill>
              </a:rPr>
              <a:t>1398.7.22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04617B"/>
                </a:solidFill>
              </a:rPr>
              <a:t>Dr.Mohsen Fadavi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A77C1-36AB-407B-B705-AF936BA202B6}" type="slidenum">
              <a:rPr lang="en-US" smtClean="0">
                <a:solidFill>
                  <a:srgbClr val="04617B"/>
                </a:solidFill>
              </a:rPr>
              <a:pPr/>
              <a:t>‹#›</a:t>
            </a:fld>
            <a:endParaRPr lang="en-US">
              <a:solidFill>
                <a:srgbClr val="04617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68482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9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>
                <a:solidFill>
                  <a:srgbClr val="04617B"/>
                </a:solidFill>
              </a:rPr>
              <a:t>1398.7.22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04617B"/>
                </a:solidFill>
              </a:rPr>
              <a:t>Dr.Mohsen Fadavi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78"/>
            <a:ext cx="609600" cy="365125"/>
          </a:xfrm>
        </p:spPr>
        <p:txBody>
          <a:bodyPr/>
          <a:lstStyle/>
          <a:p>
            <a:fld id="{EE9A77C1-36AB-407B-B705-AF936BA202B6}" type="slidenum">
              <a:rPr lang="en-US" smtClean="0">
                <a:solidFill>
                  <a:srgbClr val="04617B"/>
                </a:solidFill>
              </a:rPr>
              <a:pPr/>
              <a:t>‹#›</a:t>
            </a:fld>
            <a:endParaRPr lang="en-US">
              <a:solidFill>
                <a:srgbClr val="04617B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algn="l"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53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algn="l" rtl="0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722779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>
                <a:solidFill>
                  <a:srgbClr val="04617B"/>
                </a:solidFill>
              </a:rPr>
              <a:t>1398.7.22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04617B"/>
                </a:solidFill>
              </a:rPr>
              <a:t>Dr.Mohsen Fadavi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A77C1-36AB-407B-B705-AF936BA202B6}" type="slidenum">
              <a:rPr lang="en-US" smtClean="0">
                <a:solidFill>
                  <a:srgbClr val="04617B"/>
                </a:solidFill>
              </a:rPr>
              <a:pPr/>
              <a:t>‹#›</a:t>
            </a:fld>
            <a:endParaRPr lang="en-US">
              <a:solidFill>
                <a:srgbClr val="04617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738988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r>
              <a:rPr lang="en-US">
                <a:solidFill>
                  <a:srgbClr val="04617B"/>
                </a:solidFill>
              </a:rPr>
              <a:t>1398.7.22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EE9A77C1-36AB-407B-B705-AF936BA202B6}" type="slidenum">
              <a:rPr lang="en-US" smtClean="0">
                <a:solidFill>
                  <a:srgbClr val="04617B"/>
                </a:solidFill>
              </a:rPr>
              <a:pPr/>
              <a:t>‹#›</a:t>
            </a:fld>
            <a:endParaRPr lang="en-US">
              <a:solidFill>
                <a:srgbClr val="04617B"/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r>
              <a:rPr lang="en-US">
                <a:solidFill>
                  <a:srgbClr val="04617B"/>
                </a:solidFill>
              </a:rPr>
              <a:t>Dr.Mohsen Fadavi</a:t>
            </a:r>
          </a:p>
        </p:txBody>
      </p:sp>
    </p:spTree>
    <p:extLst>
      <p:ext uri="{BB962C8B-B14F-4D97-AF65-F5344CB8AC3E}">
        <p14:creationId xmlns:p14="http://schemas.microsoft.com/office/powerpoint/2010/main" val="182471196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1_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r>
              <a:rPr lang="en-US">
                <a:solidFill>
                  <a:srgbClr val="DBF5F9"/>
                </a:solidFill>
              </a:rPr>
              <a:t>1398.7.22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r>
              <a:rPr lang="en-US">
                <a:solidFill>
                  <a:srgbClr val="DBF5F9"/>
                </a:solidFill>
              </a:rPr>
              <a:t>Dr.Mohsen Fadavi</a:t>
            </a:r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EE9A77C1-36AB-407B-B705-AF936BA202B6}" type="slidenum">
              <a:rPr lang="en-US" smtClean="0">
                <a:solidFill>
                  <a:srgbClr val="DBF5F9"/>
                </a:solidFill>
              </a:rPr>
              <a:pPr/>
              <a:t>‹#›</a:t>
            </a:fld>
            <a:endParaRPr lang="en-US">
              <a:solidFill>
                <a:srgbClr val="DBF5F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17084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2"/>
            <a:ext cx="2057400" cy="5211763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2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>
                <a:solidFill>
                  <a:srgbClr val="04617B"/>
                </a:solidFill>
              </a:rPr>
              <a:t>1398.7.22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04617B"/>
                </a:solidFill>
              </a:rPr>
              <a:t>Dr.Mohsen Fadavi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A77C1-36AB-407B-B705-AF936BA202B6}" type="slidenum">
              <a:rPr lang="en-US" smtClean="0">
                <a:solidFill>
                  <a:srgbClr val="04617B"/>
                </a:solidFill>
              </a:rPr>
              <a:pPr/>
              <a:t>‹#›</a:t>
            </a:fld>
            <a:endParaRPr lang="en-US">
              <a:solidFill>
                <a:srgbClr val="04617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649423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TW"/>
              <a:t>1398.7.22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TW"/>
              <a:t>Dr.Mohsen Fadavi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8C507DF-6897-4443-94C7-E368AB3807D7}" type="slidenum">
              <a:rPr lang="ar-SA" altLang="zh-TW" smtClean="0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14837920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TW"/>
              <a:t>1398.7.22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TW"/>
              <a:t>Dr.Mohsen Fadavi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ED52B6-B51B-4C02-9E8A-D1770F2CAD28}" type="slidenum">
              <a:rPr lang="ar-SA" altLang="zh-TW" smtClean="0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849055980"/>
      </p:ext>
    </p:extLst>
  </p:cSld>
  <p:clrMapOvr>
    <a:masterClrMapping/>
  </p:clrMapOvr>
  <p:hf hdr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TW"/>
              <a:t>1398.7.22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TW"/>
              <a:t>Dr.Mohsen Fadavi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ED52B6-B51B-4C02-9E8A-D1770F2CAD28}" type="slidenum">
              <a:rPr lang="ar-SA" altLang="zh-TW" smtClean="0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292730551"/>
      </p:ext>
    </p:extLst>
  </p:cSld>
  <p:clrMapOvr>
    <a:masterClrMapping/>
  </p:clrMapOvr>
  <p:hf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>
                <a:solidFill>
                  <a:prstClr val="white"/>
                </a:solidFill>
              </a:rPr>
              <a:t>1398.7.22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>
                <a:solidFill>
                  <a:prstClr val="white"/>
                </a:solidFill>
              </a:rPr>
              <a:t>Dr.Mohsen Fadavi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EE9A77C1-36AB-407B-B705-AF936BA202B6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178758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TW"/>
              <a:t>1398.7.22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TW"/>
              <a:t>Dr.Mohsen Fadavi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ED52B6-B51B-4C02-9E8A-D1770F2CAD28}" type="slidenum">
              <a:rPr lang="ar-SA" altLang="zh-TW" smtClean="0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020151831"/>
      </p:ext>
    </p:extLst>
  </p:cSld>
  <p:clrMapOvr>
    <a:masterClrMapping/>
  </p:clrMapOvr>
  <p:hf hdr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TW"/>
              <a:t>1398.7.22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TW"/>
              <a:t>Dr.Mohsen Fadavi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ED52B6-B51B-4C02-9E8A-D1770F2CAD28}" type="slidenum">
              <a:rPr lang="ar-SA" altLang="zh-TW" smtClean="0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18748168"/>
      </p:ext>
    </p:extLst>
  </p:cSld>
  <p:clrMapOvr>
    <a:masterClrMapping/>
  </p:clrMapOvr>
  <p:hf hdr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TW"/>
              <a:t>1398.7.22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TW"/>
              <a:t>Dr.Mohsen Fadavi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ED52B6-B51B-4C02-9E8A-D1770F2CAD28}" type="slidenum">
              <a:rPr lang="ar-SA" altLang="zh-TW" smtClean="0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363939907"/>
      </p:ext>
    </p:extLst>
  </p:cSld>
  <p:clrMapOvr>
    <a:masterClrMapping/>
  </p:clrMapOvr>
  <p:hf hdr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1398.7.22</a:t>
            </a:r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Dr.Mohsen Fadavi</a:t>
            </a:r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9FC4B4-6F73-4A4A-B4C4-23002715DDF3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855476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TW"/>
              <a:t>1398.7.22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TW"/>
              <a:t>Dr.Mohsen Fadavi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ED52B6-B51B-4C02-9E8A-D1770F2CAD28}" type="slidenum">
              <a:rPr lang="ar-SA" altLang="zh-TW" smtClean="0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45664126"/>
      </p:ext>
    </p:extLst>
  </p:cSld>
  <p:clrMapOvr>
    <a:masterClrMapping/>
  </p:clrMapOvr>
  <p:hf hdr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TW"/>
              <a:t>1398.7.22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TW"/>
              <a:t>Dr.Mohsen Fadavi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ED52B6-B51B-4C02-9E8A-D1770F2CAD28}" type="slidenum">
              <a:rPr lang="ar-SA" altLang="zh-TW" smtClean="0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8250355"/>
      </p:ext>
    </p:extLst>
  </p:cSld>
  <p:clrMapOvr>
    <a:masterClrMapping/>
  </p:clrMapOvr>
  <p:hf hdr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TW"/>
              <a:t>1398.7.22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TW"/>
              <a:t>Dr.Mohsen Fadavi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ED52B6-B51B-4C02-9E8A-D1770F2CAD28}" type="slidenum">
              <a:rPr lang="ar-SA" altLang="zh-TW" smtClean="0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112178488"/>
      </p:ext>
    </p:extLst>
  </p:cSld>
  <p:clrMapOvr>
    <a:masterClrMapping/>
  </p:clrMapOvr>
  <p:hf hdr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TW"/>
              <a:t>1398.7.22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TW"/>
              <a:t>Dr.Mohsen Fadavi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ED52B6-B51B-4C02-9E8A-D1770F2CAD28}" type="slidenum">
              <a:rPr lang="ar-SA" altLang="zh-TW" smtClean="0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85805040"/>
      </p:ext>
    </p:extLst>
  </p:cSld>
  <p:clrMapOvr>
    <a:masterClrMapping/>
  </p:clrMapOvr>
  <p:hf hdr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D21EF40-0A30-4362-AFA1-F10238B48CC0}" type="datetimeFigureOut">
              <a:rPr lang="fa-IR" smtClean="0"/>
              <a:pPr/>
              <a:t>09/26/1443</a:t>
            </a:fld>
            <a:endParaRPr lang="fa-I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fa-IR">
              <a:solidFill>
                <a:srgbClr val="2DA2BF">
                  <a:tint val="20000"/>
                </a:srgbClr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85B2606-2A86-480C-B308-084DCADA9668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4923594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1EF40-0A30-4362-AFA1-F10238B48CC0}" type="datetimeFigureOut">
              <a:rPr lang="fa-IR" smtClean="0">
                <a:solidFill>
                  <a:prstClr val="black"/>
                </a:solidFill>
              </a:rPr>
              <a:pPr/>
              <a:t>09/26/1443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B2606-2A86-480C-B308-084DCADA9668}" type="slidenum">
              <a:rPr lang="fa-IR" smtClean="0">
                <a:solidFill>
                  <a:prstClr val="black"/>
                </a:solidFill>
              </a:rPr>
              <a:pPr/>
              <a:t>‹#›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840300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>
                <a:solidFill>
                  <a:srgbClr val="04617B"/>
                </a:solidFill>
              </a:rPr>
              <a:t>1398.7.22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04617B"/>
                </a:solidFill>
              </a:rPr>
              <a:t>Dr.Mohsen Fadavi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A77C1-36AB-407B-B705-AF936BA202B6}" type="slidenum">
              <a:rPr lang="en-US" smtClean="0">
                <a:solidFill>
                  <a:srgbClr val="04617B"/>
                </a:solidFill>
              </a:rPr>
              <a:pPr/>
              <a:t>‹#›</a:t>
            </a:fld>
            <a:endParaRPr lang="en-US">
              <a:solidFill>
                <a:srgbClr val="04617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462125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1EF40-0A30-4362-AFA1-F10238B48CC0}" type="datetimeFigureOut">
              <a:rPr lang="fa-IR" smtClean="0">
                <a:solidFill>
                  <a:prstClr val="white"/>
                </a:solidFill>
              </a:rPr>
              <a:pPr/>
              <a:t>09/26/1443</a:t>
            </a:fld>
            <a:endParaRPr lang="fa-IR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B2606-2A86-480C-B308-084DCADA9668}" type="slidenum">
              <a:rPr lang="fa-IR" smtClean="0">
                <a:solidFill>
                  <a:prstClr val="white"/>
                </a:solidFill>
              </a:rPr>
              <a:pPr/>
              <a:t>‹#›</a:t>
            </a:fld>
            <a:endParaRPr lang="fa-IR">
              <a:solidFill>
                <a:prstClr val="white"/>
              </a:solidFill>
            </a:endParaRPr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775322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1EF40-0A30-4362-AFA1-F10238B48CC0}" type="datetimeFigureOut">
              <a:rPr lang="fa-IR" smtClean="0">
                <a:solidFill>
                  <a:prstClr val="white"/>
                </a:solidFill>
              </a:rPr>
              <a:pPr/>
              <a:t>09/26/1443</a:t>
            </a:fld>
            <a:endParaRPr lang="fa-IR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B2606-2A86-480C-B308-084DCADA9668}" type="slidenum">
              <a:rPr lang="fa-IR" smtClean="0">
                <a:solidFill>
                  <a:prstClr val="white"/>
                </a:solidFill>
              </a:rPr>
              <a:pPr/>
              <a:t>‹#›</a:t>
            </a:fld>
            <a:endParaRPr lang="fa-IR">
              <a:solidFill>
                <a:prstClr val="white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961055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1EF40-0A30-4362-AFA1-F10238B48CC0}" type="datetimeFigureOut">
              <a:rPr lang="fa-IR" smtClean="0">
                <a:solidFill>
                  <a:prstClr val="black"/>
                </a:solidFill>
              </a:rPr>
              <a:pPr/>
              <a:t>09/26/1443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B2606-2A86-480C-B308-084DCADA9668}" type="slidenum">
              <a:rPr lang="fa-IR" smtClean="0">
                <a:solidFill>
                  <a:prstClr val="black"/>
                </a:solidFill>
              </a:rPr>
              <a:pPr/>
              <a:t>‹#›</a:t>
            </a:fld>
            <a:endParaRPr lang="fa-I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610395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1EF40-0A30-4362-AFA1-F10238B48CC0}" type="datetimeFigureOut">
              <a:rPr lang="fa-IR" smtClean="0">
                <a:solidFill>
                  <a:prstClr val="white"/>
                </a:solidFill>
              </a:rPr>
              <a:pPr/>
              <a:t>09/26/1443</a:t>
            </a:fld>
            <a:endParaRPr lang="fa-IR">
              <a:solidFill>
                <a:prstClr val="white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white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B2606-2A86-480C-B308-084DCADA9668}" type="slidenum">
              <a:rPr lang="fa-IR" smtClean="0">
                <a:solidFill>
                  <a:prstClr val="white"/>
                </a:solidFill>
              </a:rPr>
              <a:pPr/>
              <a:t>‹#›</a:t>
            </a:fld>
            <a:endParaRPr lang="fa-IR">
              <a:solidFill>
                <a:prstClr val="white"/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1903578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1EF40-0A30-4362-AFA1-F10238B48CC0}" type="datetimeFigureOut">
              <a:rPr lang="fa-IR" smtClean="0">
                <a:solidFill>
                  <a:prstClr val="black"/>
                </a:solidFill>
              </a:rPr>
              <a:pPr/>
              <a:t>09/26/1443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B2606-2A86-480C-B308-084DCADA9668}" type="slidenum">
              <a:rPr lang="fa-IR" smtClean="0">
                <a:solidFill>
                  <a:prstClr val="black"/>
                </a:solidFill>
              </a:rPr>
              <a:pPr/>
              <a:t>‹#›</a:t>
            </a:fld>
            <a:endParaRPr lang="fa-I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678051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4D21EF40-0A30-4362-AFA1-F10238B48CC0}" type="datetimeFigureOut">
              <a:rPr lang="fa-IR" smtClean="0">
                <a:solidFill>
                  <a:prstClr val="black"/>
                </a:solidFill>
              </a:rPr>
              <a:pPr/>
              <a:t>09/26/1443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B2606-2A86-480C-B308-084DCADA9668}" type="slidenum">
              <a:rPr lang="fa-IR" smtClean="0">
                <a:solidFill>
                  <a:prstClr val="black"/>
                </a:solidFill>
              </a:rPr>
              <a:pPr/>
              <a:t>‹#›</a:t>
            </a:fld>
            <a:endParaRPr lang="fa-I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90914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D21EF40-0A30-4362-AFA1-F10238B48CC0}" type="datetimeFigureOut">
              <a:rPr lang="fa-IR" smtClean="0">
                <a:solidFill>
                  <a:prstClr val="white"/>
                </a:solidFill>
              </a:rPr>
              <a:pPr/>
              <a:t>09/26/1443</a:t>
            </a:fld>
            <a:endParaRPr lang="fa-IR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fa-IR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85B2606-2A86-480C-B308-084DCADA9668}" type="slidenum">
              <a:rPr lang="fa-IR" smtClean="0">
                <a:solidFill>
                  <a:prstClr val="white"/>
                </a:solidFill>
              </a:rPr>
              <a:pPr/>
              <a:t>‹#›</a:t>
            </a:fld>
            <a:endParaRPr lang="fa-IR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53075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1EF40-0A30-4362-AFA1-F10238B48CC0}" type="datetimeFigureOut">
              <a:rPr lang="fa-IR" smtClean="0">
                <a:solidFill>
                  <a:prstClr val="black"/>
                </a:solidFill>
              </a:rPr>
              <a:pPr/>
              <a:t>09/26/1443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B2606-2A86-480C-B308-084DCADA9668}" type="slidenum">
              <a:rPr lang="fa-IR" smtClean="0">
                <a:solidFill>
                  <a:prstClr val="black"/>
                </a:solidFill>
              </a:rPr>
              <a:pPr/>
              <a:t>‹#›</a:t>
            </a:fld>
            <a:endParaRPr lang="fa-I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380501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1EF40-0A30-4362-AFA1-F10238B48CC0}" type="datetimeFigureOut">
              <a:rPr lang="fa-IR" smtClean="0">
                <a:solidFill>
                  <a:prstClr val="black"/>
                </a:solidFill>
              </a:rPr>
              <a:pPr/>
              <a:t>09/26/1443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B2606-2A86-480C-B308-084DCADA9668}" type="slidenum">
              <a:rPr lang="fa-IR" smtClean="0">
                <a:solidFill>
                  <a:prstClr val="black"/>
                </a:solidFill>
              </a:rPr>
              <a:pPr/>
              <a:t>‹#›</a:t>
            </a:fld>
            <a:endParaRPr lang="fa-I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050268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D21EF40-0A30-4362-AFA1-F10238B48CC0}" type="datetimeFigureOut">
              <a:rPr lang="fa-IR" smtClean="0"/>
              <a:pPr/>
              <a:t>09/26/1443</a:t>
            </a:fld>
            <a:endParaRPr lang="fa-I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fa-IR">
              <a:solidFill>
                <a:srgbClr val="2DA2BF">
                  <a:tint val="20000"/>
                </a:srgbClr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85B2606-2A86-480C-B308-084DCADA9668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648767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39" y="1859785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9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>
                <a:solidFill>
                  <a:srgbClr val="04617B"/>
                </a:solidFill>
              </a:rPr>
              <a:t>1398.7.22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04617B"/>
                </a:solidFill>
              </a:rPr>
              <a:t>Dr.Mohsen Fadavi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A77C1-36AB-407B-B705-AF936BA202B6}" type="slidenum">
              <a:rPr lang="en-US" smtClean="0">
                <a:solidFill>
                  <a:srgbClr val="04617B"/>
                </a:solidFill>
              </a:rPr>
              <a:pPr/>
              <a:t>‹#›</a:t>
            </a:fld>
            <a:endParaRPr lang="en-US">
              <a:solidFill>
                <a:srgbClr val="04617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53592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1EF40-0A30-4362-AFA1-F10238B48CC0}" type="datetimeFigureOut">
              <a:rPr lang="fa-IR" smtClean="0">
                <a:solidFill>
                  <a:prstClr val="black"/>
                </a:solidFill>
              </a:rPr>
              <a:pPr/>
              <a:t>09/26/1443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B2606-2A86-480C-B308-084DCADA9668}" type="slidenum">
              <a:rPr lang="fa-IR" smtClean="0">
                <a:solidFill>
                  <a:prstClr val="black"/>
                </a:solidFill>
              </a:rPr>
              <a:pPr/>
              <a:t>‹#›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2467810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1EF40-0A30-4362-AFA1-F10238B48CC0}" type="datetimeFigureOut">
              <a:rPr lang="fa-IR" smtClean="0">
                <a:solidFill>
                  <a:prstClr val="white"/>
                </a:solidFill>
              </a:rPr>
              <a:pPr/>
              <a:t>09/26/1443</a:t>
            </a:fld>
            <a:endParaRPr lang="fa-IR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B2606-2A86-480C-B308-084DCADA9668}" type="slidenum">
              <a:rPr lang="fa-IR" smtClean="0">
                <a:solidFill>
                  <a:prstClr val="white"/>
                </a:solidFill>
              </a:rPr>
              <a:pPr/>
              <a:t>‹#›</a:t>
            </a:fld>
            <a:endParaRPr lang="fa-IR">
              <a:solidFill>
                <a:prstClr val="white"/>
              </a:solidFill>
            </a:endParaRPr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995738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1EF40-0A30-4362-AFA1-F10238B48CC0}" type="datetimeFigureOut">
              <a:rPr lang="fa-IR" smtClean="0">
                <a:solidFill>
                  <a:prstClr val="white"/>
                </a:solidFill>
              </a:rPr>
              <a:pPr/>
              <a:t>09/26/1443</a:t>
            </a:fld>
            <a:endParaRPr lang="fa-IR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B2606-2A86-480C-B308-084DCADA9668}" type="slidenum">
              <a:rPr lang="fa-IR" smtClean="0">
                <a:solidFill>
                  <a:prstClr val="white"/>
                </a:solidFill>
              </a:rPr>
              <a:pPr/>
              <a:t>‹#›</a:t>
            </a:fld>
            <a:endParaRPr lang="fa-IR">
              <a:solidFill>
                <a:prstClr val="white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2749731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1EF40-0A30-4362-AFA1-F10238B48CC0}" type="datetimeFigureOut">
              <a:rPr lang="fa-IR" smtClean="0">
                <a:solidFill>
                  <a:prstClr val="black"/>
                </a:solidFill>
              </a:rPr>
              <a:pPr/>
              <a:t>09/26/1443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B2606-2A86-480C-B308-084DCADA9668}" type="slidenum">
              <a:rPr lang="fa-IR" smtClean="0">
                <a:solidFill>
                  <a:prstClr val="black"/>
                </a:solidFill>
              </a:rPr>
              <a:pPr/>
              <a:t>‹#›</a:t>
            </a:fld>
            <a:endParaRPr lang="fa-I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22488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1EF40-0A30-4362-AFA1-F10238B48CC0}" type="datetimeFigureOut">
              <a:rPr lang="fa-IR" smtClean="0">
                <a:solidFill>
                  <a:prstClr val="white"/>
                </a:solidFill>
              </a:rPr>
              <a:pPr/>
              <a:t>09/26/1443</a:t>
            </a:fld>
            <a:endParaRPr lang="fa-IR">
              <a:solidFill>
                <a:prstClr val="white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white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B2606-2A86-480C-B308-084DCADA9668}" type="slidenum">
              <a:rPr lang="fa-IR" smtClean="0">
                <a:solidFill>
                  <a:prstClr val="white"/>
                </a:solidFill>
              </a:rPr>
              <a:pPr/>
              <a:t>‹#›</a:t>
            </a:fld>
            <a:endParaRPr lang="fa-IR">
              <a:solidFill>
                <a:prstClr val="white"/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1389556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1EF40-0A30-4362-AFA1-F10238B48CC0}" type="datetimeFigureOut">
              <a:rPr lang="fa-IR" smtClean="0">
                <a:solidFill>
                  <a:prstClr val="black"/>
                </a:solidFill>
              </a:rPr>
              <a:pPr/>
              <a:t>09/26/1443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B2606-2A86-480C-B308-084DCADA9668}" type="slidenum">
              <a:rPr lang="fa-IR" smtClean="0">
                <a:solidFill>
                  <a:prstClr val="black"/>
                </a:solidFill>
              </a:rPr>
              <a:pPr/>
              <a:t>‹#›</a:t>
            </a:fld>
            <a:endParaRPr lang="fa-I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165290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4D21EF40-0A30-4362-AFA1-F10238B48CC0}" type="datetimeFigureOut">
              <a:rPr lang="fa-IR" smtClean="0">
                <a:solidFill>
                  <a:prstClr val="black"/>
                </a:solidFill>
              </a:rPr>
              <a:pPr/>
              <a:t>09/26/1443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B2606-2A86-480C-B308-084DCADA9668}" type="slidenum">
              <a:rPr lang="fa-IR" smtClean="0">
                <a:solidFill>
                  <a:prstClr val="black"/>
                </a:solidFill>
              </a:rPr>
              <a:pPr/>
              <a:t>‹#›</a:t>
            </a:fld>
            <a:endParaRPr lang="fa-I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44096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D21EF40-0A30-4362-AFA1-F10238B48CC0}" type="datetimeFigureOut">
              <a:rPr lang="fa-IR" smtClean="0">
                <a:solidFill>
                  <a:prstClr val="white"/>
                </a:solidFill>
              </a:rPr>
              <a:pPr/>
              <a:t>09/26/1443</a:t>
            </a:fld>
            <a:endParaRPr lang="fa-IR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fa-IR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85B2606-2A86-480C-B308-084DCADA9668}" type="slidenum">
              <a:rPr lang="fa-IR" smtClean="0">
                <a:solidFill>
                  <a:prstClr val="white"/>
                </a:solidFill>
              </a:rPr>
              <a:pPr/>
              <a:t>‹#›</a:t>
            </a:fld>
            <a:endParaRPr lang="fa-IR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759961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1EF40-0A30-4362-AFA1-F10238B48CC0}" type="datetimeFigureOut">
              <a:rPr lang="fa-IR" smtClean="0">
                <a:solidFill>
                  <a:prstClr val="black"/>
                </a:solidFill>
              </a:rPr>
              <a:pPr/>
              <a:t>09/26/1443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B2606-2A86-480C-B308-084DCADA9668}" type="slidenum">
              <a:rPr lang="fa-IR" smtClean="0">
                <a:solidFill>
                  <a:prstClr val="black"/>
                </a:solidFill>
              </a:rPr>
              <a:pPr/>
              <a:t>‹#›</a:t>
            </a:fld>
            <a:endParaRPr lang="fa-I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596491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1EF40-0A30-4362-AFA1-F10238B48CC0}" type="datetimeFigureOut">
              <a:rPr lang="fa-IR" smtClean="0">
                <a:solidFill>
                  <a:prstClr val="black"/>
                </a:solidFill>
              </a:rPr>
              <a:pPr/>
              <a:t>09/26/1443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B2606-2A86-480C-B308-084DCADA9668}" type="slidenum">
              <a:rPr lang="fa-IR" smtClean="0">
                <a:solidFill>
                  <a:prstClr val="black"/>
                </a:solidFill>
              </a:rPr>
              <a:pPr/>
              <a:t>‹#›</a:t>
            </a:fld>
            <a:endParaRPr lang="fa-I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37926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IranNastaliq" pitchFamily="18" charset="0"/>
                <a:ea typeface="+mj-ea"/>
                <a:cs typeface="IranNastaliq" pitchFamily="18" charset="0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>
                <a:solidFill>
                  <a:srgbClr val="04617B"/>
                </a:solidFill>
              </a:rPr>
              <a:t>1398.7.22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04617B"/>
                </a:solidFill>
              </a:rPr>
              <a:t>Dr.Mohsen Fadavi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A77C1-36AB-407B-B705-AF936BA202B6}" type="slidenum">
              <a:rPr lang="en-US" smtClean="0">
                <a:solidFill>
                  <a:srgbClr val="04617B"/>
                </a:solidFill>
              </a:rPr>
              <a:pPr/>
              <a:t>‹#›</a:t>
            </a:fld>
            <a:endParaRPr lang="en-US">
              <a:solidFill>
                <a:srgbClr val="04617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10045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A970F-49F3-41CD-8710-861F9BAC1FE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256E6-2FBC-457D-986F-9922748A691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498653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A970F-49F3-41CD-8710-861F9BAC1FE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256E6-2FBC-457D-986F-9922748A691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408574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A970F-49F3-41CD-8710-861F9BAC1FE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256E6-2FBC-457D-986F-9922748A691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041722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A970F-49F3-41CD-8710-861F9BAC1FE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256E6-2FBC-457D-986F-9922748A691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832604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A970F-49F3-41CD-8710-861F9BAC1FE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256E6-2FBC-457D-986F-9922748A691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355982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A970F-49F3-41CD-8710-861F9BAC1FE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256E6-2FBC-457D-986F-9922748A691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459313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A970F-49F3-41CD-8710-861F9BAC1FE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256E6-2FBC-457D-986F-9922748A691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778543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A970F-49F3-41CD-8710-861F9BAC1FE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256E6-2FBC-457D-986F-9922748A691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960862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A970F-49F3-41CD-8710-861F9BAC1FE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256E6-2FBC-457D-986F-9922748A691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4474067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A970F-49F3-41CD-8710-861F9BAC1FE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256E6-2FBC-457D-986F-9922748A691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7537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>
                <a:solidFill>
                  <a:srgbClr val="04617B"/>
                </a:solidFill>
              </a:rPr>
              <a:t>1398.7.22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04617B"/>
                </a:solidFill>
              </a:rPr>
              <a:t>Dr.Mohsen Fadavi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A77C1-36AB-407B-B705-AF936BA202B6}" type="slidenum">
              <a:rPr lang="en-US" smtClean="0">
                <a:solidFill>
                  <a:srgbClr val="04617B"/>
                </a:solidFill>
              </a:rPr>
              <a:pPr/>
              <a:t>‹#›</a:t>
            </a:fld>
            <a:endParaRPr lang="en-US">
              <a:solidFill>
                <a:srgbClr val="04617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9000629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A970F-49F3-41CD-8710-861F9BAC1FE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256E6-2FBC-457D-986F-9922748A691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451754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A970F-49F3-41CD-8710-861F9BAC1FE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256E6-2FBC-457D-986F-9922748A691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7185264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A970F-49F3-41CD-8710-861F9BAC1FE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256E6-2FBC-457D-986F-9922748A691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75935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A970F-49F3-41CD-8710-861F9BAC1FE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256E6-2FBC-457D-986F-9922748A691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336853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A970F-49F3-41CD-8710-861F9BAC1FE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256E6-2FBC-457D-986F-9922748A691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1150887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A970F-49F3-41CD-8710-861F9BAC1FE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256E6-2FBC-457D-986F-9922748A691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3005215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A970F-49F3-41CD-8710-861F9BAC1FE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256E6-2FBC-457D-986F-9922748A691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3944844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A970F-49F3-41CD-8710-861F9BAC1FE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256E6-2FBC-457D-986F-9922748A691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3959292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A970F-49F3-41CD-8710-861F9BAC1FE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256E6-2FBC-457D-986F-9922748A691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0516159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A970F-49F3-41CD-8710-861F9BAC1FE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256E6-2FBC-457D-986F-9922748A691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59439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>
                <a:solidFill>
                  <a:srgbClr val="04617B"/>
                </a:solidFill>
              </a:rPr>
              <a:t>1398.7.22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04617B"/>
                </a:solidFill>
              </a:rPr>
              <a:t>Dr.Mohsen Fadavi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A77C1-36AB-407B-B705-AF936BA202B6}" type="slidenum">
              <a:rPr lang="en-US" smtClean="0">
                <a:solidFill>
                  <a:srgbClr val="04617B"/>
                </a:solidFill>
              </a:rPr>
              <a:pPr/>
              <a:t>‹#›</a:t>
            </a:fld>
            <a:endParaRPr lang="en-US">
              <a:solidFill>
                <a:srgbClr val="04617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9904658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A970F-49F3-41CD-8710-861F9BAC1FE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256E6-2FBC-457D-986F-9922748A691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4234769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A970F-49F3-41CD-8710-861F9BAC1FE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256E6-2FBC-457D-986F-9922748A691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4809254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A970F-49F3-41CD-8710-861F9BAC1FE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256E6-2FBC-457D-986F-9922748A691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A970F-49F3-41CD-8710-861F9BAC1FE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256E6-2FBC-457D-986F-9922748A691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A970F-49F3-41CD-8710-861F9BAC1FE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256E6-2FBC-457D-986F-9922748A691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A970F-49F3-41CD-8710-861F9BAC1FE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256E6-2FBC-457D-986F-9922748A691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A970F-49F3-41CD-8710-861F9BAC1FE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256E6-2FBC-457D-986F-9922748A691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A970F-49F3-41CD-8710-861F9BAC1FE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256E6-2FBC-457D-986F-9922748A691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A970F-49F3-41CD-8710-861F9BAC1FE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256E6-2FBC-457D-986F-9922748A691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A970F-49F3-41CD-8710-861F9BAC1FE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256E6-2FBC-457D-986F-9922748A691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9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>
                <a:solidFill>
                  <a:srgbClr val="04617B"/>
                </a:solidFill>
              </a:rPr>
              <a:t>1398.7.22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04617B"/>
                </a:solidFill>
              </a:rPr>
              <a:t>Dr.Mohsen Fadavi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78"/>
            <a:ext cx="609600" cy="365125"/>
          </a:xfrm>
        </p:spPr>
        <p:txBody>
          <a:bodyPr/>
          <a:lstStyle/>
          <a:p>
            <a:fld id="{EE9A77C1-36AB-407B-B705-AF936BA202B6}" type="slidenum">
              <a:rPr lang="en-US" smtClean="0">
                <a:solidFill>
                  <a:srgbClr val="04617B"/>
                </a:solidFill>
              </a:rPr>
              <a:pPr/>
              <a:t>‹#›</a:t>
            </a:fld>
            <a:endParaRPr lang="en-US">
              <a:solidFill>
                <a:srgbClr val="04617B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algn="l"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53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algn="l" rtl="0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6978123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A970F-49F3-41CD-8710-861F9BAC1FE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47256E6-2FBC-457D-986F-9922748A691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A970F-49F3-41CD-8710-861F9BAC1FE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256E6-2FBC-457D-986F-9922748A691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A970F-49F3-41CD-8710-861F9BAC1FE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256E6-2FBC-457D-986F-9922748A691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8.xml"/><Relationship Id="rId3" Type="http://schemas.openxmlformats.org/officeDocument/2006/relationships/slideLayout" Target="../slideLayouts/slideLayout73.xml"/><Relationship Id="rId7" Type="http://schemas.openxmlformats.org/officeDocument/2006/relationships/slideLayout" Target="../slideLayouts/slideLayout77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2.xml"/><Relationship Id="rId1" Type="http://schemas.openxmlformats.org/officeDocument/2006/relationships/slideLayout" Target="../slideLayouts/slideLayout71.xml"/><Relationship Id="rId6" Type="http://schemas.openxmlformats.org/officeDocument/2006/relationships/slideLayout" Target="../slideLayouts/slideLayout76.xml"/><Relationship Id="rId11" Type="http://schemas.openxmlformats.org/officeDocument/2006/relationships/slideLayout" Target="../slideLayouts/slideLayout81.xml"/><Relationship Id="rId5" Type="http://schemas.openxmlformats.org/officeDocument/2006/relationships/slideLayout" Target="../slideLayouts/slideLayout75.xml"/><Relationship Id="rId10" Type="http://schemas.openxmlformats.org/officeDocument/2006/relationships/slideLayout" Target="../slideLayouts/slideLayout80.xml"/><Relationship Id="rId4" Type="http://schemas.openxmlformats.org/officeDocument/2006/relationships/slideLayout" Target="../slideLayouts/slideLayout74.xml"/><Relationship Id="rId9" Type="http://schemas.openxmlformats.org/officeDocument/2006/relationships/slideLayout" Target="../slideLayouts/slideLayout79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9.xml"/><Relationship Id="rId3" Type="http://schemas.openxmlformats.org/officeDocument/2006/relationships/slideLayout" Target="../slideLayouts/slideLayout84.xml"/><Relationship Id="rId7" Type="http://schemas.openxmlformats.org/officeDocument/2006/relationships/slideLayout" Target="../slideLayouts/slideLayout88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3.xml"/><Relationship Id="rId1" Type="http://schemas.openxmlformats.org/officeDocument/2006/relationships/slideLayout" Target="../slideLayouts/slideLayout82.xml"/><Relationship Id="rId6" Type="http://schemas.openxmlformats.org/officeDocument/2006/relationships/slideLayout" Target="../slideLayouts/slideLayout87.xml"/><Relationship Id="rId11" Type="http://schemas.openxmlformats.org/officeDocument/2006/relationships/slideLayout" Target="../slideLayouts/slideLayout92.xml"/><Relationship Id="rId5" Type="http://schemas.openxmlformats.org/officeDocument/2006/relationships/slideLayout" Target="../slideLayouts/slideLayout86.xml"/><Relationship Id="rId10" Type="http://schemas.openxmlformats.org/officeDocument/2006/relationships/slideLayout" Target="../slideLayouts/slideLayout91.xml"/><Relationship Id="rId4" Type="http://schemas.openxmlformats.org/officeDocument/2006/relationships/slideLayout" Target="../slideLayouts/slideLayout85.xml"/><Relationship Id="rId9" Type="http://schemas.openxmlformats.org/officeDocument/2006/relationships/slideLayout" Target="../slideLayouts/slideLayout9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algn="l"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algn="l"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304800" y="6400800"/>
            <a:ext cx="685800" cy="381000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 rtl="0"/>
            <a:r>
              <a:rPr lang="en-US">
                <a:solidFill>
                  <a:srgbClr val="04617B"/>
                </a:solidFill>
              </a:rPr>
              <a:t>1398.7.22</a:t>
            </a: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1143000" y="6400800"/>
            <a:ext cx="6629400" cy="381000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 rtl="0"/>
            <a:r>
              <a:rPr lang="en-US">
                <a:solidFill>
                  <a:srgbClr val="04617B"/>
                </a:solidFill>
              </a:rPr>
              <a:t>Dr.Mohsen Fadavi</a:t>
            </a: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416703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 rtl="0"/>
            <a:fld id="{EE9A77C1-36AB-407B-B705-AF936BA202B6}" type="slidenum">
              <a:rPr lang="en-US" smtClean="0">
                <a:solidFill>
                  <a:srgbClr val="04617B"/>
                </a:solidFill>
              </a:rPr>
              <a:pPr rtl="0"/>
              <a:t>‹#›</a:t>
            </a:fld>
            <a:endParaRPr lang="en-US">
              <a:solidFill>
                <a:srgbClr val="04617B"/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pPr algn="l" rtl="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pPr algn="l" rtl="0"/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228130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71" r:id="rId2"/>
    <p:sldLayoutId id="2147483772" r:id="rId3"/>
    <p:sldLayoutId id="2147483773" r:id="rId4"/>
    <p:sldLayoutId id="2147483774" r:id="rId5"/>
    <p:sldLayoutId id="2147483775" r:id="rId6"/>
    <p:sldLayoutId id="2147483776" r:id="rId7"/>
    <p:sldLayoutId id="2147483777" r:id="rId8"/>
    <p:sldLayoutId id="2147483778" r:id="rId9"/>
    <p:sldLayoutId id="2147483779" r:id="rId10"/>
    <p:sldLayoutId id="2147483780" r:id="rId11"/>
    <p:sldLayoutId id="2147483781" r:id="rId12"/>
    <p:sldLayoutId id="2147483782" r:id="rId13"/>
  </p:sldLayoutIdLst>
  <p:hf hdr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IranNastaliq" pitchFamily="18" charset="0"/>
          <a:ea typeface="+mj-ea"/>
          <a:cs typeface="IranNastaliq" pitchFamily="18" charset="0"/>
        </a:defRPr>
      </a:lvl1pPr>
    </p:titleStyle>
    <p:bodyStyle>
      <a:lvl1pPr marL="274320" indent="-274320" algn="r" rtl="1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1pPr>
      <a:lvl2pPr marL="640080" indent="-246888" algn="r" rtl="1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2pPr>
      <a:lvl3pPr marL="914400" indent="-246888" algn="r" rtl="1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3pPr>
      <a:lvl4pPr marL="1188720" indent="-210312" algn="r" rtl="1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4pPr>
      <a:lvl5pPr marL="1463040" indent="-210312" algn="r" rtl="1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algn="l"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algn="l" rtl="0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304800" y="6400800"/>
            <a:ext cx="685800" cy="381000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r>
              <a:rPr lang="en-US">
                <a:solidFill>
                  <a:srgbClr val="04617B"/>
                </a:solidFill>
              </a:rPr>
              <a:t>1398.7.22</a:t>
            </a: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1143000" y="6400800"/>
            <a:ext cx="6629400" cy="381000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r>
              <a:rPr lang="en-US">
                <a:solidFill>
                  <a:srgbClr val="04617B"/>
                </a:solidFill>
              </a:rPr>
              <a:t>Dr.Mohsen Fadavi</a:t>
            </a: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416703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EE9A77C1-36AB-407B-B705-AF936BA202B6}" type="slidenum">
              <a:rPr lang="en-US" smtClean="0">
                <a:solidFill>
                  <a:srgbClr val="04617B"/>
                </a:solidFill>
              </a:rPr>
              <a:pPr/>
              <a:t>‹#›</a:t>
            </a:fld>
            <a:endParaRPr lang="en-US">
              <a:solidFill>
                <a:srgbClr val="04617B"/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228482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4" r:id="rId1"/>
    <p:sldLayoutId id="2147483995" r:id="rId2"/>
    <p:sldLayoutId id="2147483996" r:id="rId3"/>
    <p:sldLayoutId id="2147483997" r:id="rId4"/>
    <p:sldLayoutId id="2147483998" r:id="rId5"/>
    <p:sldLayoutId id="2147483999" r:id="rId6"/>
    <p:sldLayoutId id="2147484000" r:id="rId7"/>
    <p:sldLayoutId id="2147484001" r:id="rId8"/>
    <p:sldLayoutId id="2147484002" r:id="rId9"/>
    <p:sldLayoutId id="2147484003" r:id="rId10"/>
    <p:sldLayoutId id="2147484004" r:id="rId11"/>
    <p:sldLayoutId id="2147484005" r:id="rId12"/>
    <p:sldLayoutId id="2147484006" r:id="rId13"/>
  </p:sldLayoutIdLst>
  <p:hf hdr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IranNastaliq" pitchFamily="18" charset="0"/>
          <a:ea typeface="+mj-ea"/>
          <a:cs typeface="IranNastaliq" pitchFamily="18" charset="0"/>
        </a:defRPr>
      </a:lvl1pPr>
    </p:titleStyle>
    <p:bodyStyle>
      <a:lvl1pPr marL="274320" indent="-274320" algn="r" rtl="1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1pPr>
      <a:lvl2pPr marL="640080" indent="-246888" algn="r" rtl="1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2pPr>
      <a:lvl3pPr marL="914400" indent="-246888" algn="r" rtl="1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3pPr>
      <a:lvl4pPr marL="1188720" indent="-210312" algn="r" rtl="1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4pPr>
      <a:lvl5pPr marL="1463040" indent="-210312" algn="r" rtl="1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r>
              <a:rPr lang="en-US">
                <a:solidFill>
                  <a:srgbClr val="04617B"/>
                </a:solidFill>
              </a:rPr>
              <a:t>1398.7.22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r>
              <a:rPr lang="en-US">
                <a:solidFill>
                  <a:srgbClr val="04617B"/>
                </a:solidFill>
              </a:rPr>
              <a:t>Dr.Mohsen Fadavi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EE9A77C1-36AB-407B-B705-AF936BA202B6}" type="slidenum">
              <a:rPr lang="en-US" smtClean="0">
                <a:solidFill>
                  <a:srgbClr val="04617B"/>
                </a:solidFill>
              </a:rPr>
              <a:pPr rtl="0"/>
              <a:t>‹#›</a:t>
            </a:fld>
            <a:endParaRPr lang="en-US">
              <a:solidFill>
                <a:srgbClr val="04617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18421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74" r:id="rId1"/>
    <p:sldLayoutId id="2147484475" r:id="rId2"/>
    <p:sldLayoutId id="2147484476" r:id="rId3"/>
    <p:sldLayoutId id="2147484477" r:id="rId4"/>
    <p:sldLayoutId id="2147484478" r:id="rId5"/>
    <p:sldLayoutId id="2147484479" r:id="rId6"/>
    <p:sldLayoutId id="2147484480" r:id="rId7"/>
    <p:sldLayoutId id="2147484481" r:id="rId8"/>
    <p:sldLayoutId id="2147484482" r:id="rId9"/>
    <p:sldLayoutId id="2147484483" r:id="rId10"/>
    <p:sldLayoutId id="2147484484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4D21EF40-0A30-4362-AFA1-F10238B48CC0}" type="datetimeFigureOut">
              <a:rPr lang="fa-IR" smtClean="0">
                <a:solidFill>
                  <a:prstClr val="black"/>
                </a:solidFill>
              </a:rPr>
              <a:pPr/>
              <a:t>09/26/1443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fa-IR">
              <a:solidFill>
                <a:prstClr val="black"/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185B2606-2A86-480C-B308-084DCADA9668}" type="slidenum">
              <a:rPr lang="fa-IR" smtClean="0">
                <a:solidFill>
                  <a:prstClr val="black"/>
                </a:solidFill>
              </a:rPr>
              <a:pPr/>
              <a:t>‹#›</a:t>
            </a:fld>
            <a:endParaRPr lang="fa-I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9192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98" r:id="rId1"/>
    <p:sldLayoutId id="2147484499" r:id="rId2"/>
    <p:sldLayoutId id="2147484500" r:id="rId3"/>
    <p:sldLayoutId id="2147484501" r:id="rId4"/>
    <p:sldLayoutId id="2147484502" r:id="rId5"/>
    <p:sldLayoutId id="2147484503" r:id="rId6"/>
    <p:sldLayoutId id="2147484504" r:id="rId7"/>
    <p:sldLayoutId id="2147484505" r:id="rId8"/>
    <p:sldLayoutId id="2147484506" r:id="rId9"/>
    <p:sldLayoutId id="2147484507" r:id="rId10"/>
    <p:sldLayoutId id="2147484508" r:id="rId11"/>
  </p:sldLayoutIdLst>
  <p:txStyles>
    <p:titleStyle>
      <a:lvl1pPr algn="l" rtl="1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r" rtl="1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r" rtl="1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r" rtl="1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r" rtl="1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r" rtl="1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4D21EF40-0A30-4362-AFA1-F10238B48CC0}" type="datetimeFigureOut">
              <a:rPr lang="fa-IR" smtClean="0">
                <a:solidFill>
                  <a:prstClr val="black"/>
                </a:solidFill>
              </a:rPr>
              <a:pPr/>
              <a:t>09/26/1443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fa-IR">
              <a:solidFill>
                <a:prstClr val="black"/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185B2606-2A86-480C-B308-084DCADA9668}" type="slidenum">
              <a:rPr lang="fa-IR" smtClean="0">
                <a:solidFill>
                  <a:prstClr val="black"/>
                </a:solidFill>
              </a:rPr>
              <a:pPr/>
              <a:t>‹#›</a:t>
            </a:fld>
            <a:endParaRPr lang="fa-I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1598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10" r:id="rId1"/>
    <p:sldLayoutId id="2147484511" r:id="rId2"/>
    <p:sldLayoutId id="2147484512" r:id="rId3"/>
    <p:sldLayoutId id="2147484513" r:id="rId4"/>
    <p:sldLayoutId id="2147484514" r:id="rId5"/>
    <p:sldLayoutId id="2147484515" r:id="rId6"/>
    <p:sldLayoutId id="2147484516" r:id="rId7"/>
    <p:sldLayoutId id="2147484517" r:id="rId8"/>
    <p:sldLayoutId id="2147484518" r:id="rId9"/>
    <p:sldLayoutId id="2147484519" r:id="rId10"/>
    <p:sldLayoutId id="2147484520" r:id="rId11"/>
  </p:sldLayoutIdLst>
  <p:txStyles>
    <p:titleStyle>
      <a:lvl1pPr algn="l" rtl="1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r" rtl="1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r" rtl="1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r" rtl="1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r" rtl="1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r" rtl="1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5B6A970F-49F3-41CD-8710-861F9BAC1FE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rtl="0"/>
              <a:t>4/27/2022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B47256E6-2FBC-457D-986F-9922748A691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rtl="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0967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22" r:id="rId1"/>
    <p:sldLayoutId id="2147484523" r:id="rId2"/>
    <p:sldLayoutId id="2147484524" r:id="rId3"/>
    <p:sldLayoutId id="2147484525" r:id="rId4"/>
    <p:sldLayoutId id="2147484526" r:id="rId5"/>
    <p:sldLayoutId id="2147484527" r:id="rId6"/>
    <p:sldLayoutId id="2147484528" r:id="rId7"/>
    <p:sldLayoutId id="2147484529" r:id="rId8"/>
    <p:sldLayoutId id="2147484530" r:id="rId9"/>
    <p:sldLayoutId id="2147484531" r:id="rId10"/>
    <p:sldLayoutId id="214748453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5B6A970F-49F3-41CD-8710-861F9BAC1FE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rtl="0"/>
              <a:t>4/27/2022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B47256E6-2FBC-457D-986F-9922748A691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rtl="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061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46" r:id="rId1"/>
    <p:sldLayoutId id="2147484547" r:id="rId2"/>
    <p:sldLayoutId id="2147484548" r:id="rId3"/>
    <p:sldLayoutId id="2147484549" r:id="rId4"/>
    <p:sldLayoutId id="2147484550" r:id="rId5"/>
    <p:sldLayoutId id="2147484551" r:id="rId6"/>
    <p:sldLayoutId id="2147484552" r:id="rId7"/>
    <p:sldLayoutId id="2147484553" r:id="rId8"/>
    <p:sldLayoutId id="2147484554" r:id="rId9"/>
    <p:sldLayoutId id="2147484555" r:id="rId10"/>
    <p:sldLayoutId id="214748455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rtl="0"/>
            <a:r>
              <a:rPr lang="en-US" smtClean="0">
                <a:solidFill>
                  <a:srgbClr val="04617B"/>
                </a:solidFill>
              </a:rPr>
              <a:t>1398.7.22</a:t>
            </a:r>
            <a:endParaRPr lang="en-US">
              <a:solidFill>
                <a:srgbClr val="04617B"/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rtl="0"/>
            <a:r>
              <a:rPr lang="en-US" smtClean="0">
                <a:solidFill>
                  <a:srgbClr val="04617B"/>
                </a:solidFill>
              </a:rPr>
              <a:t>Dr.Mohsen Fadavi</a:t>
            </a:r>
            <a:endParaRPr lang="en-US">
              <a:solidFill>
                <a:srgbClr val="04617B"/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rtl="0"/>
            <a:fld id="{EE9A77C1-36AB-407B-B705-AF936BA202B6}" type="slidenum">
              <a:rPr lang="en-US" smtClean="0">
                <a:solidFill>
                  <a:srgbClr val="04617B"/>
                </a:solidFill>
              </a:rPr>
              <a:pPr rtl="0"/>
              <a:t>‹#›</a:t>
            </a:fld>
            <a:endParaRPr lang="en-US">
              <a:solidFill>
                <a:srgbClr val="04617B"/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70" r:id="rId1"/>
    <p:sldLayoutId id="2147484571" r:id="rId2"/>
    <p:sldLayoutId id="2147484572" r:id="rId3"/>
    <p:sldLayoutId id="2147484573" r:id="rId4"/>
    <p:sldLayoutId id="2147484574" r:id="rId5"/>
    <p:sldLayoutId id="2147484575" r:id="rId6"/>
    <p:sldLayoutId id="2147484576" r:id="rId7"/>
    <p:sldLayoutId id="2147484577" r:id="rId8"/>
    <p:sldLayoutId id="2147484578" r:id="rId9"/>
    <p:sldLayoutId id="2147484579" r:id="rId10"/>
    <p:sldLayoutId id="2147484580" r:id="rId11"/>
  </p:sldLayoutIdLst>
  <p:hf hdr="0"/>
  <p:txStyles>
    <p:titleStyle>
      <a:lvl1pPr algn="l" rtl="1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r" rtl="1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r" rtl="1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r" rtl="1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r" rtl="1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r" rtl="1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r" rtl="1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r" rtl="1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r" rtl="1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r" rtl="1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8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6.png"/><Relationship Id="rId4" Type="http://schemas.openxmlformats.org/officeDocument/2006/relationships/oleObject" Target="../embeddings/oleObject3.bin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400" y="0"/>
            <a:ext cx="9448799" cy="71628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900" y="0"/>
            <a:ext cx="4114800" cy="23622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41900" cy="1892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2819401"/>
            <a:ext cx="5029200" cy="40385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000" y="4191000"/>
            <a:ext cx="2044700" cy="24767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841004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1398.7.22</a:t>
            </a:r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B3B9B-8A24-4DFC-8BBC-0A62D1FE4EA6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6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066800"/>
            <a:ext cx="8305800" cy="5486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96606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>
                <a:solidFill>
                  <a:srgbClr val="04617B"/>
                </a:solidFill>
              </a:rPr>
              <a:t>1398.7.22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04617B"/>
                </a:solidFill>
              </a:rPr>
              <a:t>Dr.Mohsen Fadavi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A77C1-36AB-407B-B705-AF936BA202B6}" type="slidenum">
              <a:rPr lang="en-US" smtClean="0">
                <a:solidFill>
                  <a:srgbClr val="04617B"/>
                </a:solidFill>
              </a:rPr>
              <a:pPr/>
              <a:t>11</a:t>
            </a:fld>
            <a:endParaRPr lang="en-US">
              <a:solidFill>
                <a:srgbClr val="04617B"/>
              </a:solidFill>
            </a:endParaRPr>
          </a:p>
        </p:txBody>
      </p:sp>
      <p:graphicFrame>
        <p:nvGraphicFramePr>
          <p:cNvPr id="7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15917472"/>
              </p:ext>
            </p:extLst>
          </p:nvPr>
        </p:nvGraphicFramePr>
        <p:xfrm>
          <a:off x="533400" y="1066800"/>
          <a:ext cx="8229600" cy="40687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005839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50762079"/>
              </p:ext>
            </p:extLst>
          </p:nvPr>
        </p:nvGraphicFramePr>
        <p:xfrm>
          <a:off x="457200" y="990601"/>
          <a:ext cx="8229600" cy="533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503288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14282" y="500042"/>
            <a:ext cx="8643998" cy="6215106"/>
          </a:xfrm>
          <a:prstGeom prst="roundRect">
            <a:avLst/>
          </a:prstGeom>
          <a:solidFill>
            <a:srgbClr val="D9F1FF"/>
          </a:solidFill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fa-IR" sz="2550" dirty="0">
              <a:solidFill>
                <a:srgbClr val="380BB5"/>
              </a:solidFill>
              <a:cs typeface="B Titr" pitchFamily="2" charset="-78"/>
            </a:endParaRPr>
          </a:p>
          <a:p>
            <a:pPr algn="justLow">
              <a:lnSpc>
                <a:spcPct val="150000"/>
              </a:lnSpc>
            </a:pPr>
            <a:endParaRPr lang="fa-IR" sz="2550" b="1" dirty="0">
              <a:solidFill>
                <a:srgbClr val="380BB5"/>
              </a:solidFill>
              <a:cs typeface="B Titr" pitchFamily="2" charset="-78"/>
            </a:endParaRPr>
          </a:p>
          <a:p>
            <a:pPr algn="justLow">
              <a:lnSpc>
                <a:spcPct val="150000"/>
              </a:lnSpc>
            </a:pPr>
            <a:endParaRPr lang="fa-IR" sz="2550" b="1" dirty="0">
              <a:solidFill>
                <a:srgbClr val="380BB5"/>
              </a:solidFill>
              <a:cs typeface="B Titr" pitchFamily="2" charset="-78"/>
            </a:endParaRPr>
          </a:p>
          <a:p>
            <a:pPr algn="justLow">
              <a:lnSpc>
                <a:spcPct val="150000"/>
              </a:lnSpc>
            </a:pPr>
            <a:endParaRPr lang="fa-IR" sz="2300" b="1" dirty="0">
              <a:solidFill>
                <a:srgbClr val="380BB5"/>
              </a:solidFill>
              <a:cs typeface="B Titr" pitchFamily="2" charset="-78"/>
            </a:endParaRPr>
          </a:p>
          <a:p>
            <a:pPr algn="justLow">
              <a:lnSpc>
                <a:spcPct val="150000"/>
              </a:lnSpc>
            </a:pPr>
            <a:endParaRPr lang="fa-IR" sz="2300" b="1" dirty="0">
              <a:solidFill>
                <a:srgbClr val="380BB5"/>
              </a:solidFill>
              <a:cs typeface="B Titr" pitchFamily="2" charset="-78"/>
            </a:endParaRPr>
          </a:p>
          <a:p>
            <a:pPr algn="justLow">
              <a:lnSpc>
                <a:spcPct val="150000"/>
              </a:lnSpc>
            </a:pPr>
            <a:endParaRPr lang="fa-IR" sz="2300" b="1" dirty="0">
              <a:solidFill>
                <a:srgbClr val="380BB5"/>
              </a:solidFill>
              <a:cs typeface="B Titr" pitchFamily="2" charset="-78"/>
            </a:endParaRPr>
          </a:p>
          <a:p>
            <a:pPr algn="justLow">
              <a:lnSpc>
                <a:spcPct val="150000"/>
              </a:lnSpc>
            </a:pPr>
            <a:endParaRPr lang="fa-IR" sz="2300" b="1" dirty="0">
              <a:solidFill>
                <a:srgbClr val="380BB5"/>
              </a:solidFill>
              <a:cs typeface="B Titr" pitchFamily="2" charset="-78"/>
            </a:endParaRPr>
          </a:p>
          <a:p>
            <a:pPr algn="justLow">
              <a:lnSpc>
                <a:spcPct val="150000"/>
              </a:lnSpc>
            </a:pPr>
            <a:endParaRPr lang="fa-IR" sz="2300" b="1" dirty="0">
              <a:solidFill>
                <a:srgbClr val="380BB5"/>
              </a:solidFill>
              <a:cs typeface="B Titr" pitchFamily="2" charset="-78"/>
            </a:endParaRPr>
          </a:p>
          <a:p>
            <a:pPr algn="justLow">
              <a:lnSpc>
                <a:spcPct val="150000"/>
              </a:lnSpc>
            </a:pPr>
            <a:endParaRPr lang="fa-IR" sz="2300" b="1" dirty="0">
              <a:solidFill>
                <a:srgbClr val="380BB5"/>
              </a:solidFill>
              <a:cs typeface="B Titr" pitchFamily="2" charset="-78"/>
            </a:endParaRPr>
          </a:p>
          <a:p>
            <a:pPr algn="justLow">
              <a:lnSpc>
                <a:spcPct val="150000"/>
              </a:lnSpc>
            </a:pPr>
            <a:endParaRPr lang="fa-IR" sz="2300" b="1" dirty="0">
              <a:solidFill>
                <a:srgbClr val="380BB5"/>
              </a:solidFill>
              <a:cs typeface="B Titr" pitchFamily="2" charset="-78"/>
            </a:endParaRPr>
          </a:p>
          <a:p>
            <a:pPr algn="justLow">
              <a:lnSpc>
                <a:spcPct val="150000"/>
              </a:lnSpc>
            </a:pPr>
            <a:endParaRPr lang="fa-IR" sz="2200" b="1" dirty="0">
              <a:solidFill>
                <a:srgbClr val="380BB5"/>
              </a:solidFill>
              <a:cs typeface="B Titr" pitchFamily="2" charset="-78"/>
            </a:endParaRPr>
          </a:p>
          <a:p>
            <a:pPr algn="justLow">
              <a:lnSpc>
                <a:spcPct val="150000"/>
              </a:lnSpc>
            </a:pPr>
            <a:endParaRPr lang="fa-IR" sz="2200" b="1" dirty="0">
              <a:solidFill>
                <a:srgbClr val="380BB5"/>
              </a:solidFill>
              <a:cs typeface="B Titr" pitchFamily="2" charset="-78"/>
            </a:endParaRPr>
          </a:p>
          <a:p>
            <a:pPr algn="justLow">
              <a:lnSpc>
                <a:spcPct val="150000"/>
              </a:lnSpc>
            </a:pPr>
            <a:endParaRPr lang="fa-IR" sz="2200" b="1" dirty="0">
              <a:solidFill>
                <a:srgbClr val="380BB5"/>
              </a:solidFill>
              <a:cs typeface="B Titr" pitchFamily="2" charset="-78"/>
            </a:endParaRPr>
          </a:p>
          <a:p>
            <a:pPr algn="justLow">
              <a:lnSpc>
                <a:spcPct val="150000"/>
              </a:lnSpc>
            </a:pPr>
            <a:endParaRPr lang="fa-IR" sz="2200" b="1" dirty="0">
              <a:solidFill>
                <a:srgbClr val="380BB5"/>
              </a:solidFill>
              <a:cs typeface="B Titr" pitchFamily="2" charset="-78"/>
            </a:endParaRPr>
          </a:p>
          <a:p>
            <a:pPr algn="justLow">
              <a:lnSpc>
                <a:spcPct val="150000"/>
              </a:lnSpc>
            </a:pPr>
            <a:endParaRPr lang="fa-IR" sz="2200" b="1" dirty="0">
              <a:solidFill>
                <a:srgbClr val="380BB5"/>
              </a:solidFill>
              <a:cs typeface="B Titr" pitchFamily="2" charset="-78"/>
            </a:endParaRPr>
          </a:p>
          <a:p>
            <a:pPr algn="justLow">
              <a:lnSpc>
                <a:spcPct val="150000"/>
              </a:lnSpc>
            </a:pPr>
            <a:endParaRPr lang="fa-IR" sz="2200" b="1" dirty="0">
              <a:solidFill>
                <a:srgbClr val="380BB5"/>
              </a:solidFill>
              <a:cs typeface="B Titr" pitchFamily="2" charset="-78"/>
            </a:endParaRPr>
          </a:p>
          <a:p>
            <a:pPr algn="justLow">
              <a:lnSpc>
                <a:spcPct val="150000"/>
              </a:lnSpc>
            </a:pPr>
            <a:endParaRPr lang="fa-IR" sz="2200" b="1" dirty="0">
              <a:solidFill>
                <a:srgbClr val="380BB5"/>
              </a:solidFill>
              <a:cs typeface="B Titr" pitchFamily="2" charset="-78"/>
            </a:endParaRPr>
          </a:p>
          <a:p>
            <a:pPr algn="justLow">
              <a:lnSpc>
                <a:spcPct val="150000"/>
              </a:lnSpc>
            </a:pPr>
            <a:endParaRPr lang="fa-IR" sz="2200" b="1" dirty="0">
              <a:solidFill>
                <a:srgbClr val="380BB5"/>
              </a:solidFill>
              <a:cs typeface="B Titr" pitchFamily="2" charset="-78"/>
            </a:endParaRPr>
          </a:p>
          <a:p>
            <a:pPr algn="justLow">
              <a:lnSpc>
                <a:spcPct val="150000"/>
              </a:lnSpc>
            </a:pPr>
            <a:endParaRPr lang="fa-IR" sz="2200" b="1" dirty="0">
              <a:solidFill>
                <a:srgbClr val="380BB5"/>
              </a:solidFill>
              <a:cs typeface="B Titr" pitchFamily="2" charset="-78"/>
            </a:endParaRPr>
          </a:p>
          <a:p>
            <a:pPr algn="justLow">
              <a:lnSpc>
                <a:spcPct val="150000"/>
              </a:lnSpc>
            </a:pPr>
            <a:endParaRPr lang="fa-IR" sz="2200" b="1" dirty="0">
              <a:solidFill>
                <a:srgbClr val="380BB5"/>
              </a:solidFill>
              <a:cs typeface="B Titr" pitchFamily="2" charset="-78"/>
            </a:endParaRPr>
          </a:p>
          <a:p>
            <a:pPr algn="justLow">
              <a:lnSpc>
                <a:spcPct val="150000"/>
              </a:lnSpc>
            </a:pPr>
            <a:endParaRPr lang="fa-IR" sz="2200" b="1" dirty="0">
              <a:solidFill>
                <a:srgbClr val="380BB5"/>
              </a:solidFill>
              <a:cs typeface="B Titr" pitchFamily="2" charset="-78"/>
            </a:endParaRPr>
          </a:p>
          <a:p>
            <a:pPr algn="justLow">
              <a:lnSpc>
                <a:spcPct val="150000"/>
              </a:lnSpc>
            </a:pPr>
            <a:endParaRPr lang="fa-IR" sz="2200" b="1" dirty="0">
              <a:solidFill>
                <a:srgbClr val="380BB5"/>
              </a:solidFill>
              <a:cs typeface="B Titr" pitchFamily="2" charset="-78"/>
            </a:endParaRPr>
          </a:p>
          <a:p>
            <a:pPr algn="justLow">
              <a:lnSpc>
                <a:spcPct val="150000"/>
              </a:lnSpc>
            </a:pPr>
            <a:endParaRPr lang="fa-IR" sz="2200" b="1" dirty="0">
              <a:solidFill>
                <a:srgbClr val="380BB5"/>
              </a:solidFill>
              <a:cs typeface="B Titr" pitchFamily="2" charset="-78"/>
            </a:endParaRPr>
          </a:p>
          <a:p>
            <a:pPr algn="justLow">
              <a:lnSpc>
                <a:spcPct val="150000"/>
              </a:lnSpc>
            </a:pPr>
            <a:endParaRPr lang="fa-IR" sz="2200" b="1" dirty="0">
              <a:solidFill>
                <a:srgbClr val="380BB5"/>
              </a:solidFill>
              <a:cs typeface="B Titr" pitchFamily="2" charset="-78"/>
            </a:endParaRPr>
          </a:p>
          <a:p>
            <a:pPr algn="justLow">
              <a:lnSpc>
                <a:spcPct val="150000"/>
              </a:lnSpc>
            </a:pPr>
            <a:endParaRPr lang="fa-IR" sz="2200" b="1" dirty="0">
              <a:solidFill>
                <a:srgbClr val="380BB5"/>
              </a:solidFill>
              <a:cs typeface="B Titr" pitchFamily="2" charset="-78"/>
            </a:endParaRPr>
          </a:p>
          <a:p>
            <a:pPr algn="justLow">
              <a:lnSpc>
                <a:spcPct val="150000"/>
              </a:lnSpc>
            </a:pPr>
            <a:endParaRPr lang="fa-IR" sz="2200" b="1" dirty="0">
              <a:solidFill>
                <a:srgbClr val="380BB5"/>
              </a:solidFill>
              <a:cs typeface="B Titr" pitchFamily="2" charset="-78"/>
            </a:endParaRPr>
          </a:p>
          <a:p>
            <a:pPr algn="justLow">
              <a:lnSpc>
                <a:spcPct val="150000"/>
              </a:lnSpc>
            </a:pPr>
            <a:endParaRPr lang="fa-IR" sz="2300" b="1" dirty="0">
              <a:solidFill>
                <a:srgbClr val="380BB5"/>
              </a:solidFill>
              <a:cs typeface="B Titr" pitchFamily="2" charset="-78"/>
            </a:endParaRPr>
          </a:p>
          <a:p>
            <a:pPr algn="justLow">
              <a:lnSpc>
                <a:spcPct val="150000"/>
              </a:lnSpc>
            </a:pPr>
            <a:endParaRPr lang="fa-IR" sz="2300" b="1" dirty="0">
              <a:solidFill>
                <a:srgbClr val="380BB5"/>
              </a:solidFill>
              <a:cs typeface="B Titr" pitchFamily="2" charset="-78"/>
            </a:endParaRPr>
          </a:p>
          <a:p>
            <a:pPr algn="justLow">
              <a:lnSpc>
                <a:spcPct val="150000"/>
              </a:lnSpc>
            </a:pPr>
            <a:endParaRPr lang="fa-IR" sz="2300" b="1" dirty="0">
              <a:solidFill>
                <a:srgbClr val="380BB5"/>
              </a:solidFill>
              <a:cs typeface="B Titr" pitchFamily="2" charset="-78"/>
            </a:endParaRPr>
          </a:p>
          <a:p>
            <a:pPr algn="justLow">
              <a:lnSpc>
                <a:spcPct val="150000"/>
              </a:lnSpc>
            </a:pPr>
            <a:r>
              <a:rPr lang="fa-IR" sz="2300" b="1" dirty="0">
                <a:solidFill>
                  <a:srgbClr val="380BB5"/>
                </a:solidFill>
                <a:cs typeface="B Titr" pitchFamily="2" charset="-78"/>
              </a:rPr>
              <a:t> </a:t>
            </a:r>
          </a:p>
          <a:p>
            <a:pPr algn="justLow">
              <a:lnSpc>
                <a:spcPct val="150000"/>
              </a:lnSpc>
            </a:pPr>
            <a:endParaRPr lang="fa-IR" sz="2300" b="1" dirty="0">
              <a:solidFill>
                <a:srgbClr val="380BB5"/>
              </a:solidFill>
              <a:cs typeface="B Titr" pitchFamily="2" charset="-78"/>
            </a:endParaRPr>
          </a:p>
          <a:p>
            <a:pPr algn="justLow">
              <a:lnSpc>
                <a:spcPct val="150000"/>
              </a:lnSpc>
            </a:pPr>
            <a:endParaRPr lang="fa-IR" sz="2550" b="1" dirty="0">
              <a:solidFill>
                <a:srgbClr val="380BB5"/>
              </a:solidFill>
              <a:cs typeface="B Titr" pitchFamily="2" charset="-78"/>
            </a:endParaRPr>
          </a:p>
          <a:p>
            <a:pPr algn="justLow">
              <a:lnSpc>
                <a:spcPct val="150000"/>
              </a:lnSpc>
            </a:pPr>
            <a:endParaRPr lang="fa-IR" sz="2550" b="1" dirty="0">
              <a:solidFill>
                <a:srgbClr val="380BB5"/>
              </a:solidFill>
              <a:cs typeface="B Titr" pitchFamily="2" charset="-78"/>
            </a:endParaRPr>
          </a:p>
          <a:p>
            <a:pPr algn="justLow">
              <a:lnSpc>
                <a:spcPct val="150000"/>
              </a:lnSpc>
            </a:pPr>
            <a:endParaRPr lang="fa-IR" sz="2550" b="1" dirty="0">
              <a:solidFill>
                <a:srgbClr val="380BB5"/>
              </a:solidFill>
              <a:cs typeface="B Titr" pitchFamily="2" charset="-78"/>
            </a:endParaRPr>
          </a:p>
          <a:p>
            <a:pPr algn="justLow">
              <a:lnSpc>
                <a:spcPct val="150000"/>
              </a:lnSpc>
            </a:pPr>
            <a:endParaRPr lang="fa-IR" sz="2550" b="1" dirty="0">
              <a:solidFill>
                <a:srgbClr val="380BB5"/>
              </a:solidFill>
              <a:cs typeface="B Titr" pitchFamily="2" charset="-78"/>
            </a:endParaRPr>
          </a:p>
          <a:p>
            <a:pPr algn="justLow">
              <a:lnSpc>
                <a:spcPct val="150000"/>
              </a:lnSpc>
            </a:pPr>
            <a:endParaRPr lang="fa-IR" sz="2550" b="1" dirty="0">
              <a:solidFill>
                <a:srgbClr val="380BB5"/>
              </a:solidFill>
              <a:cs typeface="B Titr" pitchFamily="2" charset="-78"/>
            </a:endParaRPr>
          </a:p>
          <a:p>
            <a:pPr algn="justLow">
              <a:lnSpc>
                <a:spcPct val="150000"/>
              </a:lnSpc>
            </a:pPr>
            <a:endParaRPr lang="fa-IR" sz="2550" b="1" dirty="0">
              <a:solidFill>
                <a:srgbClr val="380BB5"/>
              </a:solidFill>
              <a:cs typeface="B Titr" pitchFamily="2" charset="-78"/>
            </a:endParaRPr>
          </a:p>
          <a:p>
            <a:pPr algn="justLow">
              <a:lnSpc>
                <a:spcPct val="150000"/>
              </a:lnSpc>
            </a:pPr>
            <a:endParaRPr lang="fa-IR" sz="2550" b="1" dirty="0">
              <a:solidFill>
                <a:srgbClr val="380BB5"/>
              </a:solidFill>
              <a:cs typeface="B Titr" pitchFamily="2" charset="-78"/>
            </a:endParaRPr>
          </a:p>
          <a:p>
            <a:pPr algn="justLow">
              <a:lnSpc>
                <a:spcPct val="150000"/>
              </a:lnSpc>
            </a:pPr>
            <a:endParaRPr lang="fa-IR" sz="2550" b="1" dirty="0">
              <a:solidFill>
                <a:srgbClr val="0066CC"/>
              </a:solidFill>
              <a:cs typeface="B Titr" pitchFamily="2" charset="-78"/>
            </a:endParaRPr>
          </a:p>
          <a:p>
            <a:pPr algn="ctr">
              <a:lnSpc>
                <a:spcPct val="150000"/>
              </a:lnSpc>
            </a:pPr>
            <a:endParaRPr lang="fa-IR" sz="2550" dirty="0">
              <a:solidFill>
                <a:srgbClr val="0066CC"/>
              </a:solidFill>
              <a:cs typeface="B Titr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5364088" y="1628800"/>
            <a:ext cx="3168352" cy="648072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3200"/>
              </a:lnSpc>
            </a:pPr>
            <a:r>
              <a:rPr lang="fa-IR" sz="2000" b="1" dirty="0">
                <a:solidFill>
                  <a:srgbClr val="0156FF"/>
                </a:solidFill>
                <a:cs typeface="B Titr" pitchFamily="2" charset="-78"/>
              </a:rPr>
              <a:t>در ساختار فعلی وضع زناشوئی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5395028" y="2390393"/>
            <a:ext cx="3168352" cy="792088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3200"/>
              </a:lnSpc>
            </a:pPr>
            <a:r>
              <a:rPr lang="fa-IR" sz="2000" b="1" dirty="0">
                <a:solidFill>
                  <a:srgbClr val="0156FF"/>
                </a:solidFill>
                <a:cs typeface="B Titr" pitchFamily="2" charset="-78"/>
              </a:rPr>
              <a:t>در صورت 10 درصد کاهش افراد بدون همسردر اثر فوت</a:t>
            </a:r>
            <a:endParaRPr lang="en-US" sz="2000" dirty="0">
              <a:solidFill>
                <a:srgbClr val="0156FF"/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5396098" y="3356992"/>
            <a:ext cx="3168352" cy="792088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Low">
              <a:lnSpc>
                <a:spcPts val="3200"/>
              </a:lnSpc>
            </a:pPr>
            <a:endParaRPr lang="fa-IR" sz="2000" b="1" dirty="0">
              <a:solidFill>
                <a:srgbClr val="0156FF"/>
              </a:solidFill>
              <a:cs typeface="B Titr" pitchFamily="2" charset="-78"/>
            </a:endParaRPr>
          </a:p>
          <a:p>
            <a:pPr algn="ctr">
              <a:lnSpc>
                <a:spcPts val="3200"/>
              </a:lnSpc>
            </a:pPr>
            <a:r>
              <a:rPr lang="fa-IR" sz="2000" b="1" dirty="0">
                <a:solidFill>
                  <a:srgbClr val="0156FF"/>
                </a:solidFill>
                <a:cs typeface="B Titr" pitchFamily="2" charset="-78"/>
              </a:rPr>
              <a:t>در صورت 10٪ کاهش افراد بدون همسر در اثر طلاق</a:t>
            </a:r>
          </a:p>
          <a:p>
            <a:pPr algn="justLow">
              <a:lnSpc>
                <a:spcPts val="3200"/>
              </a:lnSpc>
            </a:pPr>
            <a:endParaRPr lang="en-US" sz="2000" dirty="0">
              <a:solidFill>
                <a:srgbClr val="0156FF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2987824" y="84184"/>
            <a:ext cx="3168352" cy="752528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3200"/>
              </a:lnSpc>
            </a:pPr>
            <a:r>
              <a:rPr lang="fa-IR" sz="2000" b="1" dirty="0">
                <a:solidFill>
                  <a:srgbClr val="0156FF"/>
                </a:solidFill>
                <a:cs typeface="B Titr" pitchFamily="2" charset="-78"/>
              </a:rPr>
              <a:t> تغییرات میزان باروری کل درسال 1390</a:t>
            </a:r>
            <a:endParaRPr lang="en-US" sz="2000" dirty="0">
              <a:solidFill>
                <a:srgbClr val="0156FF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971600" y="1700808"/>
            <a:ext cx="3456384" cy="576064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3200"/>
              </a:lnSpc>
            </a:pPr>
            <a:r>
              <a:rPr lang="fa-IR" sz="2000" b="1" dirty="0">
                <a:solidFill>
                  <a:srgbClr val="0156FF"/>
                </a:solidFill>
                <a:cs typeface="B Titr" pitchFamily="2" charset="-78"/>
              </a:rPr>
              <a:t>1/85</a:t>
            </a:r>
            <a:endParaRPr lang="en-US" sz="2000" dirty="0">
              <a:solidFill>
                <a:srgbClr val="0156FF"/>
              </a:solidFill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971600" y="2390393"/>
            <a:ext cx="3456384" cy="792088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3200"/>
              </a:lnSpc>
            </a:pPr>
            <a:r>
              <a:rPr lang="fa-IR" sz="2000" b="1" dirty="0">
                <a:solidFill>
                  <a:srgbClr val="0156FF"/>
                </a:solidFill>
                <a:cs typeface="B Titr" pitchFamily="2" charset="-78"/>
              </a:rPr>
              <a:t>1/87</a:t>
            </a:r>
            <a:endParaRPr lang="en-US" sz="2000" dirty="0">
              <a:solidFill>
                <a:srgbClr val="0156FF"/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971601" y="3356992"/>
            <a:ext cx="3456384" cy="792088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Low">
              <a:lnSpc>
                <a:spcPts val="3200"/>
              </a:lnSpc>
            </a:pPr>
            <a:endParaRPr lang="fa-IR" sz="2000" b="1" dirty="0">
              <a:solidFill>
                <a:srgbClr val="0156FF"/>
              </a:solidFill>
              <a:cs typeface="B Titr" pitchFamily="2" charset="-78"/>
            </a:endParaRPr>
          </a:p>
          <a:p>
            <a:pPr algn="ctr">
              <a:lnSpc>
                <a:spcPts val="3200"/>
              </a:lnSpc>
            </a:pPr>
            <a:r>
              <a:rPr lang="fa-IR" sz="2000" b="1" dirty="0">
                <a:solidFill>
                  <a:srgbClr val="0156FF"/>
                </a:solidFill>
                <a:cs typeface="B Titr" pitchFamily="2" charset="-78"/>
              </a:rPr>
              <a:t>1/88</a:t>
            </a:r>
          </a:p>
          <a:p>
            <a:pPr algn="justLow">
              <a:lnSpc>
                <a:spcPts val="3200"/>
              </a:lnSpc>
            </a:pPr>
            <a:endParaRPr lang="en-US" sz="2000" dirty="0">
              <a:solidFill>
                <a:srgbClr val="0156FF"/>
              </a:solidFill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948905" y="944724"/>
            <a:ext cx="3456385" cy="648072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3200"/>
              </a:lnSpc>
            </a:pPr>
            <a:r>
              <a:rPr lang="fa-IR" sz="2000" b="1" dirty="0">
                <a:solidFill>
                  <a:srgbClr val="0156FF"/>
                </a:solidFill>
                <a:cs typeface="B Titr" pitchFamily="2" charset="-78"/>
              </a:rPr>
              <a:t>میزان باروری کل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5364089" y="4293096"/>
            <a:ext cx="3168352" cy="902196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Low">
              <a:lnSpc>
                <a:spcPts val="3200"/>
              </a:lnSpc>
            </a:pPr>
            <a:endParaRPr lang="fa-IR" sz="2000" b="1" dirty="0">
              <a:solidFill>
                <a:srgbClr val="0156FF"/>
              </a:solidFill>
              <a:cs typeface="B Titr" pitchFamily="2" charset="-78"/>
            </a:endParaRPr>
          </a:p>
          <a:p>
            <a:pPr algn="ctr">
              <a:lnSpc>
                <a:spcPts val="3200"/>
              </a:lnSpc>
            </a:pPr>
            <a:r>
              <a:rPr lang="fa-IR" sz="2000" b="1" dirty="0">
                <a:solidFill>
                  <a:srgbClr val="0156FF"/>
                </a:solidFill>
                <a:cs typeface="B Titr" pitchFamily="2" charset="-78"/>
              </a:rPr>
              <a:t>در صورت 10٪ کاهش افراد مجرد</a:t>
            </a:r>
          </a:p>
          <a:p>
            <a:pPr algn="justLow">
              <a:lnSpc>
                <a:spcPts val="3200"/>
              </a:lnSpc>
            </a:pPr>
            <a:endParaRPr lang="en-US" sz="2000" dirty="0">
              <a:solidFill>
                <a:srgbClr val="0156FF"/>
              </a:solidFill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5364089" y="5301208"/>
            <a:ext cx="3168352" cy="936104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Low">
              <a:lnSpc>
                <a:spcPts val="3200"/>
              </a:lnSpc>
            </a:pPr>
            <a:endParaRPr lang="fa-IR" sz="2000" b="1" dirty="0">
              <a:solidFill>
                <a:srgbClr val="0156FF"/>
              </a:solidFill>
              <a:cs typeface="B Titr" pitchFamily="2" charset="-78"/>
            </a:endParaRPr>
          </a:p>
          <a:p>
            <a:pPr algn="ctr">
              <a:lnSpc>
                <a:spcPts val="3200"/>
              </a:lnSpc>
            </a:pPr>
            <a:r>
              <a:rPr lang="fa-IR" sz="2000" b="1" dirty="0">
                <a:solidFill>
                  <a:srgbClr val="0156FF"/>
                </a:solidFill>
                <a:cs typeface="B Titr" pitchFamily="2" charset="-78"/>
              </a:rPr>
              <a:t>در صورت 10٪ کاهش همه موارد </a:t>
            </a:r>
          </a:p>
          <a:p>
            <a:pPr algn="ctr">
              <a:lnSpc>
                <a:spcPts val="3200"/>
              </a:lnSpc>
            </a:pPr>
            <a:r>
              <a:rPr lang="fa-IR" sz="2000" b="1" dirty="0">
                <a:solidFill>
                  <a:srgbClr val="0156FF"/>
                </a:solidFill>
                <a:cs typeface="B Titr" pitchFamily="2" charset="-78"/>
              </a:rPr>
              <a:t>فوق</a:t>
            </a:r>
          </a:p>
          <a:p>
            <a:pPr algn="justLow">
              <a:lnSpc>
                <a:spcPts val="3200"/>
              </a:lnSpc>
            </a:pPr>
            <a:endParaRPr lang="en-US" sz="2000" dirty="0">
              <a:solidFill>
                <a:srgbClr val="0156FF"/>
              </a:solidFill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998672" y="4293096"/>
            <a:ext cx="3456385" cy="902196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Low">
              <a:lnSpc>
                <a:spcPts val="3200"/>
              </a:lnSpc>
            </a:pPr>
            <a:endParaRPr lang="fa-IR" sz="2000" b="1" dirty="0">
              <a:solidFill>
                <a:srgbClr val="0156FF"/>
              </a:solidFill>
              <a:cs typeface="B Titr" pitchFamily="2" charset="-78"/>
            </a:endParaRPr>
          </a:p>
          <a:p>
            <a:pPr algn="ctr">
              <a:lnSpc>
                <a:spcPts val="3200"/>
              </a:lnSpc>
            </a:pPr>
            <a:r>
              <a:rPr lang="fa-IR" sz="2000" b="1" dirty="0">
                <a:solidFill>
                  <a:srgbClr val="0156FF"/>
                </a:solidFill>
                <a:cs typeface="B Titr" pitchFamily="2" charset="-78"/>
              </a:rPr>
              <a:t>2/60</a:t>
            </a:r>
          </a:p>
          <a:p>
            <a:pPr algn="justLow">
              <a:lnSpc>
                <a:spcPts val="3200"/>
              </a:lnSpc>
            </a:pPr>
            <a:endParaRPr lang="en-US" sz="2000" dirty="0">
              <a:solidFill>
                <a:srgbClr val="0156FF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971601" y="5301208"/>
            <a:ext cx="3456384" cy="936104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Low">
              <a:lnSpc>
                <a:spcPts val="3200"/>
              </a:lnSpc>
            </a:pPr>
            <a:endParaRPr lang="fa-IR" sz="2000" b="1" dirty="0">
              <a:solidFill>
                <a:srgbClr val="0156FF"/>
              </a:solidFill>
              <a:cs typeface="B Titr" pitchFamily="2" charset="-78"/>
            </a:endParaRPr>
          </a:p>
          <a:p>
            <a:pPr algn="ctr">
              <a:lnSpc>
                <a:spcPts val="3200"/>
              </a:lnSpc>
            </a:pPr>
            <a:r>
              <a:rPr lang="fa-IR" sz="2000" b="1" dirty="0">
                <a:solidFill>
                  <a:srgbClr val="0156FF"/>
                </a:solidFill>
                <a:cs typeface="B Titr" pitchFamily="2" charset="-78"/>
              </a:rPr>
              <a:t>2/65</a:t>
            </a:r>
          </a:p>
          <a:p>
            <a:pPr algn="justLow">
              <a:lnSpc>
                <a:spcPts val="3200"/>
              </a:lnSpc>
            </a:pPr>
            <a:endParaRPr lang="en-US" sz="2000" dirty="0">
              <a:solidFill>
                <a:srgbClr val="0156FF"/>
              </a:solidFill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5364089" y="1002757"/>
            <a:ext cx="3168352" cy="504056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3200"/>
              </a:lnSpc>
            </a:pPr>
            <a:r>
              <a:rPr lang="fa-IR" sz="2000" b="1" dirty="0">
                <a:solidFill>
                  <a:srgbClr val="0156FF"/>
                </a:solidFill>
                <a:cs typeface="B Titr" pitchFamily="2" charset="-78"/>
              </a:rPr>
              <a:t>فروض مختلف</a:t>
            </a:r>
            <a:endParaRPr lang="en-US" sz="2000" dirty="0">
              <a:solidFill>
                <a:srgbClr val="0156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62255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1C2CDA0-EEC3-400A-B6EE-66D9C0CF1B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0419EEB-A5F9-4D65-8AC4-4EBFE009C4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>
              <a:buClr>
                <a:srgbClr val="00B0F0"/>
              </a:buClr>
              <a:buFont typeface="Wingdings" panose="05000000000000000000" pitchFamily="2" charset="2"/>
              <a:buChar char="v"/>
            </a:pPr>
            <a:r>
              <a:rPr lang="fa-IR" b="1" dirty="0">
                <a:cs typeface="B Nazanin" panose="00000400000000000000" pitchFamily="2" charset="-78"/>
              </a:rPr>
              <a:t>٪۱۰ ازجمعیت زنان بالای ۴۰ سال </a:t>
            </a:r>
            <a:r>
              <a:rPr lang="fa-IR" b="1" dirty="0" smtClean="0">
                <a:cs typeface="B Nazanin" panose="00000400000000000000" pitchFamily="2" charset="-78"/>
              </a:rPr>
              <a:t>تحت پوشش دانشگاه علوم پزشکی اراک مجرد </a:t>
            </a:r>
            <a:r>
              <a:rPr lang="fa-IR" b="1" dirty="0">
                <a:cs typeface="B Nazanin" panose="00000400000000000000" pitchFamily="2" charset="-78"/>
              </a:rPr>
              <a:t>هستند</a:t>
            </a:r>
            <a:r>
              <a:rPr lang="fa-IR" b="1" dirty="0" smtClean="0">
                <a:cs typeface="B Nazanin" panose="00000400000000000000" pitchFamily="2" charset="-78"/>
              </a:rPr>
              <a:t>.</a:t>
            </a:r>
          </a:p>
          <a:p>
            <a:pPr marL="0" indent="0" algn="r" rtl="1">
              <a:buClr>
                <a:srgbClr val="00B0F0"/>
              </a:buClr>
              <a:buNone/>
            </a:pPr>
            <a:endParaRPr lang="fa-IR" b="1" dirty="0">
              <a:cs typeface="B Nazanin" panose="00000400000000000000" pitchFamily="2" charset="-78"/>
            </a:endParaRPr>
          </a:p>
          <a:p>
            <a:pPr algn="r" rtl="1">
              <a:buClr>
                <a:srgbClr val="00B0F0"/>
              </a:buClr>
              <a:buFont typeface="Wingdings" panose="05000000000000000000" pitchFamily="2" charset="2"/>
              <a:buChar char="v"/>
            </a:pPr>
            <a:r>
              <a:rPr lang="fa-IR" b="1" dirty="0">
                <a:cs typeface="B Nazanin" panose="00000400000000000000" pitchFamily="2" charset="-78"/>
              </a:rPr>
              <a:t>حدود ۹۴۰۰۰ نفر (دختر و </a:t>
            </a:r>
            <a:r>
              <a:rPr lang="fa-IR" b="1" dirty="0" smtClean="0">
                <a:cs typeface="B Nazanin" panose="00000400000000000000" pitchFamily="2" charset="-78"/>
              </a:rPr>
              <a:t>پسر)یعنی 58% از جمعیت جوان  </a:t>
            </a:r>
            <a:r>
              <a:rPr lang="fa-IR" b="1" dirty="0">
                <a:cs typeface="B Nazanin" panose="00000400000000000000" pitchFamily="2" charset="-78"/>
              </a:rPr>
              <a:t>تحت </a:t>
            </a:r>
            <a:r>
              <a:rPr lang="fa-IR" b="1" dirty="0" smtClean="0">
                <a:cs typeface="B Nazanin" panose="00000400000000000000" pitchFamily="2" charset="-78"/>
              </a:rPr>
              <a:t>پوشش </a:t>
            </a:r>
            <a:r>
              <a:rPr lang="fa-IR" b="1" dirty="0">
                <a:cs typeface="B Nazanin" panose="00000400000000000000" pitchFamily="2" charset="-78"/>
              </a:rPr>
              <a:t>دانشگاه مجرد هستند که در صورت ازدواج آنان و </a:t>
            </a:r>
            <a:r>
              <a:rPr lang="fa-IR" b="1" dirty="0" smtClean="0">
                <a:cs typeface="B Nazanin" panose="00000400000000000000" pitchFamily="2" charset="-78"/>
              </a:rPr>
              <a:t>فرزندآوری </a:t>
            </a:r>
            <a:r>
              <a:rPr lang="fa-IR" b="1" dirty="0">
                <a:cs typeface="B Nazanin" panose="00000400000000000000" pitchFamily="2" charset="-78"/>
              </a:rPr>
              <a:t>بیشترین تاثیر را درنرخ باروری کل دارند.</a:t>
            </a:r>
            <a:endParaRPr lang="en-US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772551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1 (24) copy.jpg"/>
          <p:cNvPicPr/>
          <p:nvPr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-1"/>
            <a:ext cx="3923928" cy="2008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4533332"/>
              </p:ext>
            </p:extLst>
          </p:nvPr>
        </p:nvGraphicFramePr>
        <p:xfrm>
          <a:off x="1643042" y="214290"/>
          <a:ext cx="7000924" cy="488634"/>
        </p:xfrm>
        <a:graphic>
          <a:graphicData uri="http://schemas.openxmlformats.org/drawingml/2006/table">
            <a:tbl>
              <a:tblPr rtl="1"/>
              <a:tblGrid>
                <a:gridCol w="700092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8634">
                <a:tc>
                  <a:txBody>
                    <a:bodyPr/>
                    <a:lstStyle/>
                    <a:p>
                      <a:pPr algn="ctr" rtl="1" fontAlgn="b"/>
                      <a:endParaRPr lang="fa-IR" sz="1800" b="1" i="0" u="none" strike="noStrike" dirty="0">
                        <a:solidFill>
                          <a:srgbClr val="FF0000"/>
                        </a:solidFill>
                        <a:latin typeface="Calibri"/>
                        <a:cs typeface="B Titr" pitchFamily="2" charset="-78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7280201"/>
              </p:ext>
            </p:extLst>
          </p:nvPr>
        </p:nvGraphicFramePr>
        <p:xfrm>
          <a:off x="755576" y="548680"/>
          <a:ext cx="8136904" cy="665742"/>
        </p:xfrm>
        <a:graphic>
          <a:graphicData uri="http://schemas.openxmlformats.org/drawingml/2006/table">
            <a:tbl>
              <a:tblPr rtl="1"/>
              <a:tblGrid>
                <a:gridCol w="813690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665742">
                <a:tc>
                  <a:txBody>
                    <a:bodyPr/>
                    <a:lstStyle/>
                    <a:p>
                      <a:pPr algn="ctr" rtl="1" fontAlgn="b"/>
                      <a:r>
                        <a:rPr kumimoji="0" lang="fa-IR" sz="2400" b="1" i="0" u="none" strike="noStrike" kern="1200" dirty="0">
                          <a:solidFill>
                            <a:srgbClr val="4D18E2"/>
                          </a:solidFill>
                          <a:latin typeface="Arial"/>
                          <a:ea typeface="+mn-ea"/>
                          <a:cs typeface="+mn-cs"/>
                        </a:rPr>
                        <a:t>جوانترین وپیرترین استانهای کشور براساس </a:t>
                      </a:r>
                      <a:r>
                        <a:rPr kumimoji="0" lang="fa-IR" sz="2400" b="1" i="0" u="none" strike="noStrike" kern="1200" dirty="0">
                          <a:solidFill>
                            <a:srgbClr val="FF0000"/>
                          </a:solidFill>
                          <a:latin typeface="Arial"/>
                          <a:ea typeface="+mn-ea"/>
                          <a:cs typeface="+mn-cs"/>
                        </a:rPr>
                        <a:t>درصد سالمندی </a:t>
                      </a:r>
                      <a:r>
                        <a:rPr kumimoji="0" lang="fa-IR" sz="2400" b="1" i="0" u="none" strike="noStrike" kern="1200" dirty="0">
                          <a:solidFill>
                            <a:srgbClr val="4D18E2"/>
                          </a:solidFill>
                          <a:latin typeface="Arial"/>
                          <a:ea typeface="+mn-ea"/>
                          <a:cs typeface="+mn-cs"/>
                        </a:rPr>
                        <a:t>در سال 1398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9603955"/>
              </p:ext>
            </p:extLst>
          </p:nvPr>
        </p:nvGraphicFramePr>
        <p:xfrm>
          <a:off x="474215" y="1428736"/>
          <a:ext cx="7884000" cy="4890679"/>
        </p:xfrm>
        <a:graphic>
          <a:graphicData uri="http://schemas.openxmlformats.org/drawingml/2006/table">
            <a:tbl>
              <a:tblPr rtl="1">
                <a:tableStyleId>{284E427A-3D55-4303-BF80-6455036E1DE7}</a:tableStyleId>
              </a:tblPr>
              <a:tblGrid>
                <a:gridCol w="229251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7314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94729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77104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1116000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2800" b="1" u="none" strike="noStrike" dirty="0">
                          <a:solidFill>
                            <a:schemeClr val="tx1"/>
                          </a:solidFill>
                        </a:rPr>
                        <a:t>جوانترین</a:t>
                      </a:r>
                      <a:endParaRPr lang="fa-IR" sz="2800" b="1" i="0" u="none" strike="noStrike" dirty="0">
                        <a:solidFill>
                          <a:schemeClr val="tx1"/>
                        </a:solidFill>
                        <a:latin typeface="Arial"/>
                        <a:cs typeface="B Koodak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2800" b="1" i="0" u="none" strike="noStrike" kern="1200" dirty="0">
                          <a:solidFill>
                            <a:srgbClr val="FF0000"/>
                          </a:solidFill>
                          <a:latin typeface="Arial"/>
                          <a:ea typeface="+mn-ea"/>
                          <a:cs typeface="+mn-cs"/>
                        </a:rPr>
                        <a:t>درصد سالمندی </a:t>
                      </a:r>
                      <a:endParaRPr kumimoji="0" lang="fa-IR" sz="28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1" eaLnBrk="1" fontAlgn="b" latinLnBrk="0" hangingPunct="1"/>
                      <a:r>
                        <a:rPr kumimoji="0" lang="fa-IR" sz="2800" b="1" u="none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پیرترین</a:t>
                      </a:r>
                    </a:p>
                  </a:txBody>
                  <a:tcPr marL="9525" marR="9525" marT="9525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2800" b="1" i="0" u="none" strike="noStrike" kern="1200" dirty="0">
                          <a:solidFill>
                            <a:srgbClr val="FF0000"/>
                          </a:solidFill>
                          <a:latin typeface="Arial"/>
                          <a:ea typeface="+mn-ea"/>
                          <a:cs typeface="+mn-cs"/>
                        </a:rPr>
                        <a:t>درصد سالمندی </a:t>
                      </a:r>
                      <a:endParaRPr kumimoji="0" lang="fa-IR" sz="2800" b="1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44679">
                <a:tc>
                  <a:txBody>
                    <a:bodyPr/>
                    <a:lstStyle/>
                    <a:p>
                      <a:pPr marL="0" algn="ctr" rtl="1" eaLnBrk="1" fontAlgn="b" latinLnBrk="0" hangingPunct="1"/>
                      <a:r>
                        <a:rPr kumimoji="0" lang="fa-IR" sz="2800" u="none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سیستان وبلوچستان</a:t>
                      </a:r>
                    </a:p>
                  </a:txBody>
                  <a:tcPr marL="9525" marR="9525" marT="9525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800" b="0" i="0" u="none" strike="noStrike" dirty="0">
                          <a:solidFill>
                            <a:srgbClr val="C00000"/>
                          </a:solidFill>
                          <a:latin typeface="Arial"/>
                          <a:cs typeface="B Koodak" pitchFamily="2" charset="-78"/>
                        </a:rPr>
                        <a:t>5.7</a:t>
                      </a:r>
                    </a:p>
                  </a:txBody>
                  <a:tcPr marL="9525" marR="9525" marT="9525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1" eaLnBrk="1" fontAlgn="b" latinLnBrk="0" hangingPunct="1"/>
                      <a:r>
                        <a:rPr kumimoji="0" lang="fa-IR" sz="2800" u="none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گیلان</a:t>
                      </a:r>
                    </a:p>
                  </a:txBody>
                  <a:tcPr marL="9525" marR="9525" marT="9525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800" b="0" i="0" u="none" strike="noStrike" dirty="0">
                          <a:solidFill>
                            <a:srgbClr val="C00000"/>
                          </a:solidFill>
                          <a:latin typeface="Arial"/>
                          <a:cs typeface="B Koodak" pitchFamily="2" charset="-78"/>
                        </a:rPr>
                        <a:t>15.3</a:t>
                      </a:r>
                    </a:p>
                  </a:txBody>
                  <a:tcPr marL="9525" marR="9525" marT="9525" marB="0" anchor="ctr"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85321">
                <a:tc>
                  <a:txBody>
                    <a:bodyPr/>
                    <a:lstStyle/>
                    <a:p>
                      <a:pPr marL="0" algn="ctr" rtl="1" eaLnBrk="1" fontAlgn="b" latinLnBrk="0" hangingPunct="1"/>
                      <a:r>
                        <a:rPr kumimoji="0" lang="fa-IR" sz="2800" u="none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هرمزگان</a:t>
                      </a:r>
                    </a:p>
                  </a:txBody>
                  <a:tcPr marL="9525" marR="9525" marT="9525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800" b="0" i="0" u="none" strike="noStrike" dirty="0">
                          <a:solidFill>
                            <a:srgbClr val="C00000"/>
                          </a:solidFill>
                          <a:latin typeface="Arial"/>
                          <a:cs typeface="B Koodak" pitchFamily="2" charset="-78"/>
                        </a:rPr>
                        <a:t>7.1</a:t>
                      </a:r>
                    </a:p>
                  </a:txBody>
                  <a:tcPr marL="9525" marR="9525" marT="9525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1" eaLnBrk="1" fontAlgn="b" latinLnBrk="0" hangingPunct="1"/>
                      <a:r>
                        <a:rPr kumimoji="0" lang="fa-IR" sz="2800" u="none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مرکزی</a:t>
                      </a:r>
                    </a:p>
                  </a:txBody>
                  <a:tcPr marL="9525" marR="9525" marT="9525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800" b="0" i="0" u="none" strike="noStrike" dirty="0">
                          <a:solidFill>
                            <a:srgbClr val="C00000"/>
                          </a:solidFill>
                          <a:latin typeface="Arial"/>
                          <a:cs typeface="B Koodak" pitchFamily="2" charset="-78"/>
                        </a:rPr>
                        <a:t>13.3</a:t>
                      </a:r>
                    </a:p>
                  </a:txBody>
                  <a:tcPr marL="9525" marR="9525" marT="9525" marB="0" anchor="ctr"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344679">
                <a:tc>
                  <a:txBody>
                    <a:bodyPr/>
                    <a:lstStyle/>
                    <a:p>
                      <a:pPr marL="0" algn="ctr" rtl="1" eaLnBrk="1" fontAlgn="b" latinLnBrk="0" hangingPunct="1"/>
                      <a:r>
                        <a:rPr kumimoji="0" lang="fa-IR" sz="2800" u="none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بوشهر</a:t>
                      </a:r>
                    </a:p>
                  </a:txBody>
                  <a:tcPr marL="9525" marR="9525" marT="9525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800" b="0" i="0" u="none" strike="noStrike" dirty="0">
                          <a:solidFill>
                            <a:srgbClr val="C00000"/>
                          </a:solidFill>
                          <a:latin typeface="Arial"/>
                          <a:cs typeface="B Koodak" pitchFamily="2" charset="-78"/>
                        </a:rPr>
                        <a:t>8</a:t>
                      </a:r>
                    </a:p>
                  </a:txBody>
                  <a:tcPr marL="9525" marR="9525" marT="9525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2800" u="none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مازندارن</a:t>
                      </a:r>
                    </a:p>
                    <a:p>
                      <a:pPr marL="0" algn="ctr" rtl="1" eaLnBrk="1" fontAlgn="b" latinLnBrk="0" hangingPunct="1"/>
                      <a:endParaRPr kumimoji="0" lang="fa-IR" sz="2800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800" b="0" i="0" u="none" strike="noStrike" dirty="0">
                          <a:solidFill>
                            <a:srgbClr val="C00000"/>
                          </a:solidFill>
                          <a:latin typeface="Arial"/>
                          <a:cs typeface="B Koodak" pitchFamily="2" charset="-78"/>
                        </a:rPr>
                        <a:t>12.4</a:t>
                      </a:r>
                    </a:p>
                  </a:txBody>
                  <a:tcPr marL="9525" marR="9525" marT="9525" marB="0" anchor="ctr"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1240097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sz="3200" b="1" dirty="0">
                <a:cs typeface="B Nazanin" panose="00000400000000000000" pitchFamily="2" charset="-78"/>
              </a:rPr>
              <a:t>میزان سالمندی بر اساس آخرین سرشماری مرکز آمار ایران در سال 95  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33995997"/>
              </p:ext>
            </p:extLst>
          </p:nvPr>
        </p:nvGraphicFramePr>
        <p:xfrm>
          <a:off x="457200" y="1935163"/>
          <a:ext cx="8229600" cy="4389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1398.7.22</a:t>
            </a:r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Dr.Mohsen Fadavi</a:t>
            </a:r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B3B9B-8A24-4DFC-8BBC-0A62D1FE4EA6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16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28846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914400"/>
          </a:xfrm>
        </p:spPr>
        <p:txBody>
          <a:bodyPr/>
          <a:lstStyle/>
          <a:p>
            <a:pPr rtl="1"/>
            <a:r>
              <a:rPr lang="fa-IR" sz="2400" dirty="0"/>
              <a:t>درصد سالمندی به تفکیک شهرستانهای تابعه دانشگاه بر اساس آخرین سرشماری مرکز آمار ایران </a:t>
            </a:r>
            <a:endParaRPr lang="en-US" sz="2400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24023402"/>
              </p:ext>
            </p:extLst>
          </p:nvPr>
        </p:nvGraphicFramePr>
        <p:xfrm>
          <a:off x="457200" y="1935163"/>
          <a:ext cx="8229600" cy="4389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1398.7.22</a:t>
            </a:r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Dr.Mohsen Fadavi</a:t>
            </a:r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B3B9B-8A24-4DFC-8BBC-0A62D1FE4EA6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17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35764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533400" y="1093304"/>
            <a:ext cx="8208912" cy="1070992"/>
          </a:xfrm>
        </p:spPr>
        <p:txBody>
          <a:bodyPr>
            <a:normAutofit fontScale="90000"/>
          </a:bodyPr>
          <a:lstStyle/>
          <a:p>
            <a:pPr algn="r" rtl="1"/>
            <a:r>
              <a:rPr lang="fa-IR" sz="3600" dirty="0">
                <a:cs typeface="B Titr" panose="00000700000000000000" pitchFamily="2" charset="-78"/>
              </a:rPr>
              <a:t/>
            </a:r>
            <a:br>
              <a:rPr lang="fa-IR" sz="3600" dirty="0">
                <a:cs typeface="B Titr" panose="00000700000000000000" pitchFamily="2" charset="-78"/>
              </a:rPr>
            </a:br>
            <a:r>
              <a:rPr lang="fa-IR" sz="3600" dirty="0">
                <a:cs typeface="B Titr" panose="00000700000000000000" pitchFamily="2" charset="-78"/>
              </a:rPr>
              <a:t>میانگین سن ازدواج  در کشور و استان</a:t>
            </a:r>
            <a:r>
              <a:rPr lang="fa-IR" dirty="0">
                <a:cs typeface="B Nazanin" pitchFamily="2" charset="-78"/>
              </a:rPr>
              <a:t>:</a:t>
            </a:r>
            <a:br>
              <a:rPr lang="fa-IR" dirty="0">
                <a:cs typeface="B Nazanin" pitchFamily="2" charset="-78"/>
              </a:rPr>
            </a:br>
            <a:endParaRPr lang="fa-IR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381000" y="2133600"/>
            <a:ext cx="8229600" cy="4343400"/>
          </a:xfrm>
        </p:spPr>
        <p:txBody>
          <a:bodyPr>
            <a:normAutofit fontScale="92500" lnSpcReduction="10000"/>
          </a:bodyPr>
          <a:lstStyle/>
          <a:p>
            <a:pPr marL="0" indent="0" algn="just" rtl="1">
              <a:buNone/>
            </a:pPr>
            <a:r>
              <a:rPr lang="fa-IR" dirty="0">
                <a:cs typeface="B Nazanin" pitchFamily="2" charset="-78"/>
              </a:rPr>
              <a:t>*</a:t>
            </a:r>
            <a:r>
              <a:rPr lang="fa-IR" sz="2000" dirty="0">
                <a:cs typeface="B Titr" panose="00000700000000000000" pitchFamily="2" charset="-78"/>
              </a:rPr>
              <a:t>میانگین کل :</a:t>
            </a:r>
          </a:p>
          <a:p>
            <a:pPr marL="0" indent="0" algn="r">
              <a:buNone/>
            </a:pPr>
            <a:r>
              <a:rPr lang="fa-IR" dirty="0">
                <a:cs typeface="B Nazanin" pitchFamily="2" charset="-78"/>
              </a:rPr>
              <a:t> </a:t>
            </a:r>
            <a:r>
              <a:rPr lang="fa-IR" sz="1800" b="1" dirty="0">
                <a:solidFill>
                  <a:srgbClr val="C00000"/>
                </a:solidFill>
                <a:cs typeface="B Titr" panose="00000700000000000000" pitchFamily="2" charset="-78"/>
              </a:rPr>
              <a:t>آقایان:   </a:t>
            </a:r>
            <a:r>
              <a:rPr lang="fa-IR" sz="2400" b="1" u="sng" dirty="0">
                <a:cs typeface="B Titr" panose="00000700000000000000" pitchFamily="2" charset="-78"/>
              </a:rPr>
              <a:t>29.7 سال </a:t>
            </a:r>
            <a:r>
              <a:rPr lang="fa-IR" b="1" dirty="0">
                <a:cs typeface="B Nazanin" pitchFamily="2" charset="-78"/>
              </a:rPr>
              <a:t>(81.3درصد ازدواج‌ها در سنین 20 تا 34 سالگی) </a:t>
            </a:r>
          </a:p>
          <a:p>
            <a:pPr marL="0" indent="0" algn="r" rtl="1">
              <a:buNone/>
            </a:pPr>
            <a:r>
              <a:rPr lang="fa-IR" sz="1800" b="1" dirty="0">
                <a:solidFill>
                  <a:srgbClr val="C00000"/>
                </a:solidFill>
                <a:cs typeface="B Titr" panose="00000700000000000000" pitchFamily="2" charset="-78"/>
              </a:rPr>
              <a:t>خانم‌ها:  </a:t>
            </a:r>
            <a:r>
              <a:rPr lang="fa-IR" sz="2400" b="1" u="sng" dirty="0">
                <a:cs typeface="B Titr" panose="00000700000000000000" pitchFamily="2" charset="-78"/>
              </a:rPr>
              <a:t>24.8سال</a:t>
            </a:r>
            <a:r>
              <a:rPr lang="fa-IR" b="1" dirty="0">
                <a:solidFill>
                  <a:srgbClr val="C00000"/>
                </a:solidFill>
                <a:cs typeface="B Titr" panose="00000700000000000000" pitchFamily="2" charset="-78"/>
              </a:rPr>
              <a:t> </a:t>
            </a:r>
            <a:r>
              <a:rPr lang="fa-IR" b="1" dirty="0">
                <a:cs typeface="B Nazanin" pitchFamily="2" charset="-78"/>
              </a:rPr>
              <a:t>(73.3درصد ازدواج‌ها در سنین 15 تا 29 سالگی)</a:t>
            </a:r>
          </a:p>
          <a:p>
            <a:pPr algn="r" rtl="1"/>
            <a:r>
              <a:rPr lang="fa-IR" sz="2000" b="1" dirty="0">
                <a:cs typeface="B Titr" panose="00000700000000000000" pitchFamily="2" charset="-78"/>
              </a:rPr>
              <a:t>میانگین ازدواج های بار اول در کشور</a:t>
            </a:r>
          </a:p>
          <a:p>
            <a:pPr algn="r" rtl="1"/>
            <a:r>
              <a:rPr lang="fa-IR" sz="2000" b="1" dirty="0">
                <a:solidFill>
                  <a:srgbClr val="FF0000"/>
                </a:solidFill>
                <a:cs typeface="B Titr" panose="00000700000000000000" pitchFamily="2" charset="-78"/>
              </a:rPr>
              <a:t>آقایان</a:t>
            </a:r>
            <a:r>
              <a:rPr lang="fa-IR" sz="2000" b="1" dirty="0">
                <a:cs typeface="B Titr" panose="00000700000000000000" pitchFamily="2" charset="-78"/>
              </a:rPr>
              <a:t>: 27.5</a:t>
            </a:r>
          </a:p>
          <a:p>
            <a:pPr algn="r" rtl="1"/>
            <a:r>
              <a:rPr lang="fa-IR" sz="2000" b="1" dirty="0">
                <a:solidFill>
                  <a:srgbClr val="FF0000"/>
                </a:solidFill>
                <a:cs typeface="B Titr" panose="00000700000000000000" pitchFamily="2" charset="-78"/>
              </a:rPr>
              <a:t>خانم ها</a:t>
            </a:r>
            <a:r>
              <a:rPr lang="fa-IR" sz="2000" b="1" dirty="0">
                <a:cs typeface="B Titr" panose="00000700000000000000" pitchFamily="2" charset="-78"/>
              </a:rPr>
              <a:t>: 23.3</a:t>
            </a:r>
          </a:p>
          <a:p>
            <a:pPr algn="r" rtl="1"/>
            <a:r>
              <a:rPr lang="fa-IR" sz="2000" b="1" dirty="0">
                <a:cs typeface="B Titr" panose="00000700000000000000" pitchFamily="2" charset="-78"/>
              </a:rPr>
              <a:t>میانگین کل ازدواج ها دراستان:</a:t>
            </a:r>
          </a:p>
          <a:p>
            <a:pPr algn="r" rtl="1"/>
            <a:r>
              <a:rPr lang="fa-IR" sz="2000" b="1" dirty="0">
                <a:solidFill>
                  <a:srgbClr val="FF0000"/>
                </a:solidFill>
                <a:cs typeface="B Titr" panose="00000700000000000000" pitchFamily="2" charset="-78"/>
              </a:rPr>
              <a:t>آقایان</a:t>
            </a:r>
            <a:r>
              <a:rPr lang="fa-IR" sz="2000" b="1" dirty="0">
                <a:cs typeface="B Titr" panose="00000700000000000000" pitchFamily="2" charset="-78"/>
              </a:rPr>
              <a:t>: 30.7</a:t>
            </a:r>
          </a:p>
          <a:p>
            <a:pPr algn="r" rtl="1"/>
            <a:r>
              <a:rPr lang="fa-IR" sz="2000" b="1" dirty="0">
                <a:solidFill>
                  <a:srgbClr val="FF0000"/>
                </a:solidFill>
                <a:cs typeface="B Titr" panose="00000700000000000000" pitchFamily="2" charset="-78"/>
              </a:rPr>
              <a:t>خانم ها</a:t>
            </a:r>
            <a:r>
              <a:rPr lang="fa-IR" sz="2000" b="1" dirty="0">
                <a:cs typeface="B Titr" panose="00000700000000000000" pitchFamily="2" charset="-78"/>
              </a:rPr>
              <a:t>: 25.6</a:t>
            </a:r>
          </a:p>
          <a:p>
            <a:pPr algn="r" rtl="1"/>
            <a:r>
              <a:rPr lang="fa-IR" sz="2000" b="1" dirty="0">
                <a:cs typeface="B Titr" panose="00000700000000000000" pitchFamily="2" charset="-78"/>
              </a:rPr>
              <a:t>میانگین ازدواج های بار اول در استان</a:t>
            </a:r>
          </a:p>
          <a:p>
            <a:pPr algn="r" rtl="1"/>
            <a:r>
              <a:rPr lang="fa-IR" sz="2000" b="1" dirty="0">
                <a:solidFill>
                  <a:srgbClr val="FF0000"/>
                </a:solidFill>
                <a:cs typeface="B Titr" panose="00000700000000000000" pitchFamily="2" charset="-78"/>
              </a:rPr>
              <a:t>آقایان</a:t>
            </a:r>
            <a:r>
              <a:rPr lang="fa-IR" sz="2000" b="1" dirty="0">
                <a:cs typeface="B Titr" panose="00000700000000000000" pitchFamily="2" charset="-78"/>
              </a:rPr>
              <a:t>:27.9</a:t>
            </a:r>
          </a:p>
          <a:p>
            <a:pPr algn="r" rtl="1"/>
            <a:r>
              <a:rPr lang="fa-IR" sz="2000" b="1" dirty="0">
                <a:solidFill>
                  <a:srgbClr val="FF0000"/>
                </a:solidFill>
                <a:cs typeface="B Titr" panose="00000700000000000000" pitchFamily="2" charset="-78"/>
              </a:rPr>
              <a:t>خانم ها</a:t>
            </a:r>
            <a:r>
              <a:rPr lang="fa-IR" sz="2000" b="1" dirty="0">
                <a:cs typeface="B Titr" panose="00000700000000000000" pitchFamily="2" charset="-78"/>
              </a:rPr>
              <a:t>: 23.9</a:t>
            </a:r>
          </a:p>
        </p:txBody>
      </p:sp>
    </p:spTree>
    <p:extLst>
      <p:ext uri="{BB962C8B-B14F-4D97-AF65-F5344CB8AC3E}">
        <p14:creationId xmlns:p14="http://schemas.microsoft.com/office/powerpoint/2010/main" val="3511268857"/>
      </p:ext>
    </p:extLst>
  </p:cSld>
  <p:clrMapOvr>
    <a:masterClrMapping/>
  </p:clrMapOvr>
  <p:transition spd="slow">
    <p:split orient="vert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23528" y="704088"/>
            <a:ext cx="8439472" cy="1010400"/>
          </a:xfrm>
        </p:spPr>
        <p:txBody>
          <a:bodyPr>
            <a:normAutofit/>
          </a:bodyPr>
          <a:lstStyle/>
          <a:p>
            <a:pPr algn="ctr"/>
            <a:r>
              <a:rPr lang="fa-IR" sz="2000" dirty="0">
                <a:solidFill>
                  <a:srgbClr val="002060"/>
                </a:solidFill>
                <a:cs typeface="B Titr" pitchFamily="2" charset="-78"/>
              </a:rPr>
              <a:t>روند تغییر ثبت ازدواج استان در سال 1398ومقایسه آن نسبت به مدت مشابه سالهای اخیر</a:t>
            </a:r>
            <a:br>
              <a:rPr lang="fa-IR" sz="2000" dirty="0">
                <a:solidFill>
                  <a:srgbClr val="002060"/>
                </a:solidFill>
                <a:cs typeface="B Titr" pitchFamily="2" charset="-78"/>
              </a:rPr>
            </a:br>
            <a:endParaRPr lang="fa-IR" sz="2000" dirty="0">
              <a:solidFill>
                <a:srgbClr val="002060"/>
              </a:solidFill>
              <a:cs typeface="B Titr" pitchFamily="2" charset="-78"/>
            </a:endParaRPr>
          </a:p>
        </p:txBody>
      </p:sp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98795054"/>
              </p:ext>
            </p:extLst>
          </p:nvPr>
        </p:nvGraphicFramePr>
        <p:xfrm>
          <a:off x="467544" y="1772816"/>
          <a:ext cx="8424936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1225097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797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Rectangle 8"/>
          <p:cNvSpPr/>
          <p:nvPr/>
        </p:nvSpPr>
        <p:spPr>
          <a:xfrm>
            <a:off x="4889938" y="1991449"/>
            <a:ext cx="3937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2400" b="1" dirty="0">
                <a:cs typeface="B Nazanin" panose="00000400000000000000" pitchFamily="2" charset="-78"/>
              </a:rPr>
              <a:t>معاونت بهداشتی دانشگاه علوم پزشکی </a:t>
            </a:r>
            <a:r>
              <a:rPr lang="fa-IR" sz="2400" b="1">
                <a:cs typeface="B Nazanin" panose="00000400000000000000" pitchFamily="2" charset="-78"/>
              </a:rPr>
              <a:t>اراک </a:t>
            </a:r>
            <a:endParaRPr lang="fa-IR" sz="2400" b="1" dirty="0">
              <a:cs typeface="B Nazanin" panose="00000400000000000000" pitchFamily="2" charset="-78"/>
            </a:endParaRPr>
          </a:p>
        </p:txBody>
      </p:sp>
      <p:pic>
        <p:nvPicPr>
          <p:cNvPr id="11" name="Content Placeholder 10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9557" y="4104620"/>
            <a:ext cx="4419600" cy="2590800"/>
          </a:xfr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5729" y="471219"/>
            <a:ext cx="1498600" cy="114300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6096000" y="6159500"/>
            <a:ext cx="1981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>
                <a:solidFill>
                  <a:srgbClr val="FFFF00"/>
                </a:solidFill>
              </a:rPr>
              <a:t>سرچشمه </a:t>
            </a:r>
            <a:r>
              <a:rPr lang="fa-IR" sz="2800" dirty="0">
                <a:solidFill>
                  <a:srgbClr val="FFFF00"/>
                </a:solidFill>
              </a:rPr>
              <a:t>محلات</a:t>
            </a:r>
            <a:r>
              <a:rPr lang="fa-IR" sz="2400" dirty="0">
                <a:solidFill>
                  <a:srgbClr val="FFFF00"/>
                </a:solidFill>
              </a:rPr>
              <a:t> </a:t>
            </a:r>
            <a:endParaRPr lang="en-US" sz="2400" dirty="0">
              <a:solidFill>
                <a:srgbClr val="FFFF00"/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1797396"/>
            <a:ext cx="4967493" cy="3384204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2743200" y="1991449"/>
            <a:ext cx="2133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1600" b="1" dirty="0">
                <a:solidFill>
                  <a:srgbClr val="7030A0"/>
                </a:solidFill>
                <a:cs typeface="B Nazanin" panose="00000400000000000000" pitchFamily="2" charset="-78"/>
              </a:rPr>
              <a:t>باغ ملی اراک-میدان اصلی شهر 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1788364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23528" y="704088"/>
            <a:ext cx="8439472" cy="1010400"/>
          </a:xfrm>
        </p:spPr>
        <p:txBody>
          <a:bodyPr>
            <a:normAutofit/>
          </a:bodyPr>
          <a:lstStyle/>
          <a:p>
            <a:pPr algn="ctr"/>
            <a:r>
              <a:rPr lang="fa-IR" sz="2000" dirty="0">
                <a:solidFill>
                  <a:srgbClr val="002060"/>
                </a:solidFill>
                <a:cs typeface="B Titr" pitchFamily="2" charset="-78"/>
              </a:rPr>
              <a:t>روند تغییر ثبت طلاق در استان در سال 1398 ومقایسه آن با مدت مشابه سالهای قبل</a:t>
            </a:r>
            <a:br>
              <a:rPr lang="fa-IR" sz="2000" dirty="0">
                <a:solidFill>
                  <a:srgbClr val="002060"/>
                </a:solidFill>
                <a:cs typeface="B Titr" pitchFamily="2" charset="-78"/>
              </a:rPr>
            </a:br>
            <a:endParaRPr lang="fa-IR" sz="2000" dirty="0">
              <a:solidFill>
                <a:srgbClr val="002060"/>
              </a:solidFill>
              <a:cs typeface="B Titr" pitchFamily="2" charset="-78"/>
            </a:endParaRPr>
          </a:p>
        </p:txBody>
      </p:sp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83881394"/>
              </p:ext>
            </p:extLst>
          </p:nvPr>
        </p:nvGraphicFramePr>
        <p:xfrm>
          <a:off x="395536" y="1556793"/>
          <a:ext cx="8352928" cy="49188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9741731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3200" dirty="0">
                <a:solidFill>
                  <a:srgbClr val="C00000"/>
                </a:solidFill>
                <a:cs typeface="B Titr" pitchFamily="2" charset="-78"/>
              </a:rPr>
              <a:t>نتایج و پیامدهای اقتصادی پنجره جمعیتی</a:t>
            </a:r>
            <a:endParaRPr lang="en-US" sz="3200" dirty="0">
              <a:solidFill>
                <a:srgbClr val="C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7340-247A-40A5-886A-A9EE7B069482}" type="slidenum">
              <a:rPr lang="en-US" smtClean="0">
                <a:solidFill>
                  <a:prstClr val="black"/>
                </a:solidFill>
              </a:rPr>
              <a:pPr/>
              <a:t>21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914400" y="1981200"/>
            <a:ext cx="7543800" cy="4038600"/>
          </a:xfrm>
        </p:spPr>
        <p:txBody>
          <a:bodyPr/>
          <a:lstStyle/>
          <a:p>
            <a:pPr indent="0" algn="r">
              <a:buNone/>
            </a:pPr>
            <a:r>
              <a:rPr lang="fa-IR" dirty="0">
                <a:cs typeface="B Titr" pitchFamily="2" charset="-78"/>
              </a:rPr>
              <a:t>1) افزایش عرضه نیروی کار</a:t>
            </a:r>
          </a:p>
          <a:p>
            <a:pPr indent="0" algn="r">
              <a:buNone/>
            </a:pPr>
            <a:r>
              <a:rPr lang="fa-IR" dirty="0">
                <a:cs typeface="B Titr" pitchFamily="2" charset="-78"/>
              </a:rPr>
              <a:t>2) کاهش نسبت های وابستگی سنی</a:t>
            </a:r>
          </a:p>
          <a:p>
            <a:pPr indent="0" algn="r">
              <a:buNone/>
            </a:pPr>
            <a:r>
              <a:rPr lang="fa-IR" dirty="0">
                <a:cs typeface="B Titr" pitchFamily="2" charset="-78"/>
              </a:rPr>
              <a:t>3) چرخه زندگی اقتصادی: نوسانات سنی تولید و مصرف</a:t>
            </a:r>
          </a:p>
          <a:p>
            <a:pPr indent="0" algn="r">
              <a:buNone/>
            </a:pPr>
            <a:r>
              <a:rPr lang="fa-IR" dirty="0">
                <a:cs typeface="B Titr" pitchFamily="2" charset="-78"/>
              </a:rPr>
              <a:t>4) افزایش پس اندازها و سرمایه گذاری</a:t>
            </a:r>
          </a:p>
          <a:p>
            <a:pPr indent="0" algn="r">
              <a:buNone/>
            </a:pPr>
            <a:r>
              <a:rPr lang="fa-IR" dirty="0">
                <a:cs typeface="B Titr" pitchFamily="2" charset="-78"/>
              </a:rPr>
              <a:t>5) کاهش فقر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731614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7340-247A-40A5-886A-A9EE7B069482}" type="slidenum">
              <a:rPr lang="en-US" smtClean="0">
                <a:solidFill>
                  <a:prstClr val="black"/>
                </a:solidFill>
              </a:rPr>
              <a:pPr/>
              <a:t>22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81000" y="1905000"/>
            <a:ext cx="8153400" cy="4572000"/>
          </a:xfrm>
          <a:prstGeom prst="plaque">
            <a:avLst>
              <a:gd name="adj" fmla="val 1380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ctr" rtl="1">
              <a:lnSpc>
                <a:spcPct val="120000"/>
              </a:lnSpc>
              <a:spcBef>
                <a:spcPts val="0"/>
              </a:spcBef>
              <a:buNone/>
            </a:pPr>
            <a:r>
              <a:rPr lang="ar-SA" sz="2800" dirty="0">
                <a:solidFill>
                  <a:schemeClr val="tx1"/>
                </a:solidFill>
                <a:cs typeface="B Titr" pitchFamily="2" charset="-78"/>
              </a:rPr>
              <a:t>نظریه </a:t>
            </a:r>
            <a:r>
              <a:rPr lang="ar-SA" sz="2800" dirty="0">
                <a:solidFill>
                  <a:srgbClr val="FF0000"/>
                </a:solidFill>
                <a:cs typeface="B Titr" pitchFamily="2" charset="-78"/>
              </a:rPr>
              <a:t>پنجره جمعيتي </a:t>
            </a:r>
            <a:r>
              <a:rPr lang="ar-SA" sz="2800" dirty="0">
                <a:solidFill>
                  <a:schemeClr val="tx1"/>
                </a:solidFill>
                <a:cs typeface="B Titr" pitchFamily="2" charset="-78"/>
              </a:rPr>
              <a:t>به شکل‌هاي متفاوتي منجر به بروز فرصت‌ها براي رشد توليد سرانه مي‌شود.  </a:t>
            </a:r>
            <a:r>
              <a:rPr lang="ar-SA" sz="2800" dirty="0">
                <a:solidFill>
                  <a:srgbClr val="C00000"/>
                </a:solidFill>
                <a:cs typeface="B Titr" pitchFamily="2" charset="-78"/>
              </a:rPr>
              <a:t>افزايش درصد جمعيت در سن کار نسبت به کل جمعيت موجب افزايش توليد ناخالص داخلي مي‌شود</a:t>
            </a:r>
            <a:r>
              <a:rPr lang="ar-SA" sz="2800" dirty="0">
                <a:solidFill>
                  <a:schemeClr val="tx1"/>
                </a:solidFill>
                <a:cs typeface="B Titr" pitchFamily="2" charset="-78"/>
              </a:rPr>
              <a:t>، به عبارت ديگر افزايش تعداد توليد‌کنندگان (جمعيت در سن كار)  نسبت به تعداد مصرف کنندگان</a:t>
            </a:r>
            <a:r>
              <a:rPr lang="fa-IR" sz="2800" dirty="0">
                <a:solidFill>
                  <a:schemeClr val="tx1"/>
                </a:solidFill>
                <a:cs typeface="B Titr" pitchFamily="2" charset="-78"/>
              </a:rPr>
              <a:t> </a:t>
            </a:r>
            <a:r>
              <a:rPr lang="ar-SA" sz="2800" dirty="0">
                <a:solidFill>
                  <a:schemeClr val="tx1"/>
                </a:solidFill>
                <a:cs typeface="B Titr" pitchFamily="2" charset="-78"/>
              </a:rPr>
              <a:t>(جمعيت كودكان و نوجوانان و سالمندان) بطور طبيعي افزايش توليد سرانه را بدنبال دارد</a:t>
            </a:r>
            <a:r>
              <a:rPr lang="fa-IR" sz="2800" dirty="0">
                <a:solidFill>
                  <a:schemeClr val="tx1"/>
                </a:solidFill>
                <a:cs typeface="B Titr" pitchFamily="2" charset="-78"/>
              </a:rPr>
              <a:t>. </a:t>
            </a:r>
            <a:r>
              <a:rPr lang="ar-SA" sz="2800" dirty="0">
                <a:solidFill>
                  <a:schemeClr val="tx1"/>
                </a:solidFill>
                <a:cs typeface="B Titr" pitchFamily="2" charset="-78"/>
              </a:rPr>
              <a:t>(بلوم،2001)</a:t>
            </a:r>
            <a:endParaRPr lang="fa-IR" sz="2800" dirty="0">
              <a:solidFill>
                <a:schemeClr val="tx1"/>
              </a:solidFill>
              <a:cs typeface="B Titr" pitchFamily="2" charset="-78"/>
            </a:endParaRPr>
          </a:p>
          <a:p>
            <a:pPr marL="0" indent="0" algn="r" rtl="1">
              <a:lnSpc>
                <a:spcPct val="120000"/>
              </a:lnSpc>
              <a:spcBef>
                <a:spcPts val="0"/>
              </a:spcBef>
              <a:buNone/>
            </a:pPr>
            <a:r>
              <a:rPr lang="ar-SA" sz="2800" dirty="0">
                <a:solidFill>
                  <a:schemeClr val="tx1"/>
                </a:solidFill>
                <a:cs typeface="B Titr" pitchFamily="2" charset="-78"/>
              </a:rPr>
              <a:t> </a:t>
            </a:r>
            <a:endParaRPr lang="fa-IR" sz="2800" dirty="0">
              <a:solidFill>
                <a:srgbClr val="740000"/>
              </a:solidFill>
              <a:cs typeface="B Titr" pitchFamily="2" charset="-78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 rot="21160666">
            <a:off x="1188130" y="504572"/>
            <a:ext cx="6795344" cy="1142999"/>
          </a:xfrm>
          <a:prstGeom prst="roundRect">
            <a:avLst>
              <a:gd name="adj" fmla="val 2973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>
            <a:noAutofit/>
          </a:bodyPr>
          <a:lstStyle/>
          <a:p>
            <a:pPr algn="ctr">
              <a:lnSpc>
                <a:spcPct val="120000"/>
              </a:lnSpc>
              <a:buClr>
                <a:srgbClr val="2DA2BF"/>
              </a:buClr>
              <a:buSzPct val="85000"/>
              <a:buFont typeface="Wingdings 2"/>
              <a:buNone/>
              <a:defRPr/>
            </a:pPr>
            <a:r>
              <a:rPr lang="ar-SA" sz="2400" dirty="0">
                <a:solidFill>
                  <a:srgbClr val="C00000"/>
                </a:solidFill>
                <a:cs typeface="B Titr" pitchFamily="2" charset="-78"/>
              </a:rPr>
              <a:t>افزايش درصد جمعيت در سن کار نسبت به کل جمعيت موجب</a:t>
            </a:r>
            <a:endParaRPr lang="fa-IR" sz="2400" dirty="0">
              <a:solidFill>
                <a:srgbClr val="C00000"/>
              </a:solidFill>
              <a:cs typeface="B Titr" pitchFamily="2" charset="-78"/>
            </a:endParaRPr>
          </a:p>
          <a:p>
            <a:pPr algn="ctr">
              <a:lnSpc>
                <a:spcPct val="120000"/>
              </a:lnSpc>
              <a:buClr>
                <a:srgbClr val="2DA2BF"/>
              </a:buClr>
              <a:buSzPct val="85000"/>
              <a:buFont typeface="Wingdings 2"/>
              <a:buNone/>
              <a:defRPr/>
            </a:pPr>
            <a:r>
              <a:rPr lang="ar-SA" sz="2400" dirty="0">
                <a:solidFill>
                  <a:srgbClr val="C00000"/>
                </a:solidFill>
                <a:cs typeface="B Titr" pitchFamily="2" charset="-78"/>
              </a:rPr>
              <a:t> افزايش توليد ناخالص داخلي مي‌شود</a:t>
            </a:r>
            <a:endParaRPr lang="fa-IR" sz="2400" dirty="0">
              <a:solidFill>
                <a:prstClr val="black"/>
              </a:solidFill>
              <a:cs typeface="B Titr" pitchFamily="2" charset="-78"/>
            </a:endParaRPr>
          </a:p>
          <a:p>
            <a:pPr>
              <a:lnSpc>
                <a:spcPct val="120000"/>
              </a:lnSpc>
              <a:buClr>
                <a:srgbClr val="2DA2BF"/>
              </a:buClr>
              <a:buSzPct val="85000"/>
              <a:buFont typeface="Wingdings 2"/>
              <a:buNone/>
              <a:defRPr/>
            </a:pPr>
            <a:r>
              <a:rPr lang="ar-SA" sz="2400" dirty="0">
                <a:solidFill>
                  <a:prstClr val="black"/>
                </a:solidFill>
                <a:cs typeface="B Titr" pitchFamily="2" charset="-78"/>
              </a:rPr>
              <a:t> </a:t>
            </a:r>
            <a:r>
              <a:rPr lang="fa-IR" sz="2400" dirty="0">
                <a:solidFill>
                  <a:prstClr val="black"/>
                </a:solidFill>
                <a:cs typeface="B Titr" pitchFamily="2" charset="-78"/>
              </a:rPr>
              <a:t>1</a:t>
            </a:r>
            <a:endParaRPr lang="fa-IR" sz="2400" dirty="0">
              <a:solidFill>
                <a:srgbClr val="740000"/>
              </a:solidFill>
              <a:cs typeface="B Tit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9005433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58830151"/>
              </p:ext>
            </p:extLst>
          </p:nvPr>
        </p:nvGraphicFramePr>
        <p:xfrm>
          <a:off x="4419600" y="914400"/>
          <a:ext cx="4191000" cy="2362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" name="Objec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59627198"/>
              </p:ext>
            </p:extLst>
          </p:nvPr>
        </p:nvGraphicFramePr>
        <p:xfrm>
          <a:off x="533400" y="2514600"/>
          <a:ext cx="8077200" cy="373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Chart" r:id="rId4" imgW="4584589" imgH="2755631" progId="Excel.Chart.8">
                  <p:embed/>
                </p:oleObj>
              </mc:Choice>
              <mc:Fallback>
                <p:oleObj name="Chart" r:id="rId4" imgW="4584589" imgH="2755631" progId="Excel.Char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2514600"/>
                        <a:ext cx="8077200" cy="3733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/>
          <p:nvPr/>
        </p:nvSpPr>
        <p:spPr>
          <a:xfrm>
            <a:off x="825500" y="1219200"/>
            <a:ext cx="79375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اقدامات انجام شده در راستای درصد مشاوره فرزند آوری ( مجازی / حضوری)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8870350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152400"/>
            <a:ext cx="7772400" cy="609600"/>
          </a:xfrm>
        </p:spPr>
        <p:txBody>
          <a:bodyPr>
            <a:noAutofit/>
          </a:bodyPr>
          <a:lstStyle/>
          <a:p>
            <a:pPr rtl="1"/>
            <a:r>
              <a:rPr lang="fa-IR" sz="3600" b="1" dirty="0">
                <a:solidFill>
                  <a:srgbClr val="FF0000"/>
                </a:solidFill>
              </a:rPr>
              <a:t>راهبردهای </a:t>
            </a:r>
            <a:r>
              <a:rPr lang="fa-IR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r>
              <a:rPr lang="fa-IR" sz="3600" b="1" dirty="0">
                <a:solidFill>
                  <a:srgbClr val="FF0000"/>
                </a:solidFill>
              </a:rPr>
              <a:t> گانه صیانت از جمعیت</a:t>
            </a: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174955"/>
            <a:ext cx="8077200" cy="5715000"/>
          </a:xfrm>
        </p:spPr>
        <p:txBody>
          <a:bodyPr>
            <a:normAutofit/>
          </a:bodyPr>
          <a:lstStyle/>
          <a:p>
            <a:pPr algn="r" rtl="1">
              <a:buFont typeface="Wingdings" panose="05000000000000000000" pitchFamily="2" charset="2"/>
              <a:buChar char="v"/>
            </a:pPr>
            <a:r>
              <a:rPr lang="fa-IR" sz="1800" b="1" dirty="0">
                <a:cs typeface="B Nazanin" panose="00000400000000000000" pitchFamily="2" charset="-78"/>
              </a:rPr>
              <a:t>توانمند سازی ذینفعان کلیدی و جمعیت هدف درراستای صیانت از جمعیت 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1800" b="1" dirty="0">
                <a:cs typeface="B Nazanin" panose="00000400000000000000" pitchFamily="2" charset="-78"/>
              </a:rPr>
              <a:t>پیشگیری و مدیریت ناباروری 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1800" b="1" dirty="0">
                <a:cs typeface="B Nazanin" panose="00000400000000000000" pitchFamily="2" charset="-78"/>
              </a:rPr>
              <a:t>ارتقای سلامت مادران 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1800" b="1" dirty="0">
                <a:cs typeface="B Nazanin" panose="00000400000000000000" pitchFamily="2" charset="-78"/>
              </a:rPr>
              <a:t>ارتقای رشد و تکامل همه جانبه کودکان 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1800" b="1" dirty="0">
                <a:cs typeface="B Nazanin" panose="00000400000000000000" pitchFamily="2" charset="-78"/>
              </a:rPr>
              <a:t>ارتقای نرخ باروری کلی در زنان و مردان متاهل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1800" b="1" dirty="0">
                <a:cs typeface="B Nazanin" panose="00000400000000000000" pitchFamily="2" charset="-78"/>
              </a:rPr>
              <a:t>پیشگیری و مدیریت سقط 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1800" b="1" dirty="0">
                <a:cs typeface="B Nazanin" panose="00000400000000000000" pitchFamily="2" charset="-78"/>
              </a:rPr>
              <a:t>افزایش هدفمند نرخ باروری 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1800" b="1" dirty="0">
                <a:cs typeface="B Nazanin" panose="00000400000000000000" pitchFamily="2" charset="-78"/>
              </a:rPr>
              <a:t>رصد دقیق آمایش جمعیت و نرخ باروری 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1800" b="1" dirty="0">
                <a:cs typeface="B Nazanin" panose="00000400000000000000" pitchFamily="2" charset="-78"/>
              </a:rPr>
              <a:t>توسعه همکاری های بین بخشی در زمینه صیانت از جمعیت 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1800" b="1" dirty="0">
                <a:cs typeface="B Nazanin" panose="00000400000000000000" pitchFamily="2" charset="-78"/>
              </a:rPr>
              <a:t>توسعه پژوهش هایی در راستای صیانت از جمعیت در راستای حفظ و ارتقای باروری 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1800" b="1" dirty="0">
                <a:cs typeface="B Nazanin" panose="00000400000000000000" pitchFamily="2" charset="-78"/>
              </a:rPr>
              <a:t>توسعه فناوریها و محصولات خدمات دانش بنیان با درمان ناباروری و ابداعات در حوزه باروری 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1800" b="1" dirty="0">
                <a:cs typeface="B Nazanin" panose="00000400000000000000" pitchFamily="2" charset="-78"/>
              </a:rPr>
              <a:t>تربیت و توانمند سازی نیروی انسانی در حوزه پیشگیری از ناباروری ، سلامت جنسی و مشاوره فرزند آوری 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1800" b="1" dirty="0">
                <a:cs typeface="B Nazanin" panose="00000400000000000000" pitchFamily="2" charset="-78"/>
              </a:rPr>
              <a:t>اصلاح قوانین و خط مشی های نظام سلامت در راستای صیانت از جمعیت 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1800" b="1" dirty="0">
                <a:cs typeface="B Nazanin" panose="00000400000000000000" pitchFamily="2" charset="-78"/>
              </a:rPr>
              <a:t>پیگیری قوانین در راستای ارتقای نرخ باروری کلی 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1800" b="1" dirty="0">
                <a:cs typeface="B Nazanin" panose="00000400000000000000" pitchFamily="2" charset="-78"/>
              </a:rPr>
              <a:t>تسهیل ازدواج در بین دانشجویان و نخبگان جوان 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1800" b="1" dirty="0">
                <a:cs typeface="B Nazanin" panose="00000400000000000000" pitchFamily="2" charset="-78"/>
              </a:rPr>
              <a:t>تسهیل ازدواج در بین کارکنان نظام سلامت و سایر کارمندان دولت </a:t>
            </a:r>
          </a:p>
        </p:txBody>
      </p:sp>
    </p:spTree>
    <p:extLst>
      <p:ext uri="{BB962C8B-B14F-4D97-AF65-F5344CB8AC3E}">
        <p14:creationId xmlns:p14="http://schemas.microsoft.com/office/powerpoint/2010/main" val="371334734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b="1" dirty="0">
                <a:solidFill>
                  <a:srgbClr val="FF0000"/>
                </a:solidFill>
              </a:rPr>
              <a:t>5 راهبرد منتخب معاونت بهداشتی </a:t>
            </a:r>
            <a:r>
              <a:rPr lang="fa-IR" b="1" dirty="0"/>
              <a:t>: 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219200"/>
            <a:ext cx="8763000" cy="52578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pPr lvl="0">
              <a:buFont typeface="Wingdings" panose="05000000000000000000" pitchFamily="2" charset="2"/>
              <a:buChar char="v"/>
            </a:pPr>
            <a:r>
              <a:rPr lang="fa-IR" sz="2400" b="1" dirty="0">
                <a:solidFill>
                  <a:srgbClr val="FF0000"/>
                </a:solidFill>
              </a:rPr>
              <a:t>توانمند سازی ذینفعان کلیدی و جمعیت هدف در راستای صیانت از جمعیت </a:t>
            </a:r>
          </a:p>
          <a:p>
            <a:pPr marL="0" lvl="0" indent="0">
              <a:buNone/>
            </a:pPr>
            <a:endParaRPr lang="en-US" sz="2400" dirty="0"/>
          </a:p>
          <a:p>
            <a:pPr>
              <a:buFont typeface="Wingdings" panose="05000000000000000000" pitchFamily="2" charset="2"/>
              <a:buChar char="v"/>
            </a:pPr>
            <a:r>
              <a:rPr lang="fa-IR" sz="2400" b="1" dirty="0">
                <a:solidFill>
                  <a:srgbClr val="FF0000"/>
                </a:solidFill>
              </a:rPr>
              <a:t>رصد دقیق آمایش جمعیت و نرخ باروری</a:t>
            </a:r>
            <a:endParaRPr lang="en-US" sz="2400" dirty="0"/>
          </a:p>
          <a:p>
            <a:pPr lvl="0">
              <a:buFont typeface="Wingdings" panose="05000000000000000000" pitchFamily="2" charset="2"/>
              <a:buChar char="v"/>
            </a:pPr>
            <a:endParaRPr lang="en-US" sz="2400" dirty="0"/>
          </a:p>
          <a:p>
            <a:pPr lvl="0">
              <a:buFont typeface="Wingdings" panose="05000000000000000000" pitchFamily="2" charset="2"/>
              <a:buChar char="v"/>
            </a:pPr>
            <a:r>
              <a:rPr lang="fa-IR" sz="2400" b="1" dirty="0">
                <a:solidFill>
                  <a:srgbClr val="FF0000"/>
                </a:solidFill>
              </a:rPr>
              <a:t>ارتقای سلامت مادران</a:t>
            </a:r>
            <a:endParaRPr lang="en-US" sz="2400" dirty="0"/>
          </a:p>
          <a:p>
            <a:pPr lvl="0">
              <a:buFont typeface="Wingdings" panose="05000000000000000000" pitchFamily="2" charset="2"/>
              <a:buChar char="v"/>
            </a:pPr>
            <a:endParaRPr lang="en-US" sz="2400" dirty="0">
              <a:solidFill>
                <a:srgbClr val="FF0000"/>
              </a:solidFill>
            </a:endParaRPr>
          </a:p>
          <a:p>
            <a:pPr lvl="0">
              <a:buFont typeface="Wingdings" panose="05000000000000000000" pitchFamily="2" charset="2"/>
              <a:buChar char="v"/>
            </a:pPr>
            <a:r>
              <a:rPr lang="fa-IR" sz="2400" b="1" dirty="0">
                <a:solidFill>
                  <a:srgbClr val="FF0000"/>
                </a:solidFill>
              </a:rPr>
              <a:t>ارتقای رشد و تکامل همه جانبه کودکان</a:t>
            </a:r>
          </a:p>
          <a:p>
            <a:pPr marL="0" lvl="0" indent="0">
              <a:buNone/>
            </a:pPr>
            <a:endParaRPr lang="en-US" sz="2400" dirty="0"/>
          </a:p>
          <a:p>
            <a:pPr lvl="0">
              <a:buFont typeface="Wingdings" panose="05000000000000000000" pitchFamily="2" charset="2"/>
              <a:buChar char="v"/>
            </a:pPr>
            <a:r>
              <a:rPr lang="fa-IR" sz="2400" b="1" dirty="0">
                <a:solidFill>
                  <a:srgbClr val="FF0000"/>
                </a:solidFill>
              </a:rPr>
              <a:t>پیشگیری و مدیریت سقط </a:t>
            </a:r>
            <a:endParaRPr lang="fa-IR" sz="2400" b="1" dirty="0"/>
          </a:p>
          <a:p>
            <a:pPr lvl="0">
              <a:buFont typeface="Wingdings" panose="05000000000000000000" pitchFamily="2" charset="2"/>
              <a:buChar char="v"/>
            </a:pPr>
            <a:endParaRPr lang="fa-IR" sz="3300" b="1" dirty="0"/>
          </a:p>
          <a:p>
            <a:pPr marL="0" indent="0">
              <a:buNone/>
            </a:pPr>
            <a:endParaRPr lang="fa-IR" sz="3300" b="1" dirty="0"/>
          </a:p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A77C1-36AB-407B-B705-AF936BA202B6}" type="slidenum">
              <a:rPr lang="en-US" smtClean="0">
                <a:solidFill>
                  <a:srgbClr val="04617B"/>
                </a:solidFill>
              </a:rPr>
              <a:pPr/>
              <a:t>25</a:t>
            </a:fld>
            <a:endParaRPr lang="en-US">
              <a:solidFill>
                <a:srgbClr val="04617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324904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52400"/>
            <a:ext cx="7772400" cy="762000"/>
          </a:xfrm>
        </p:spPr>
        <p:txBody>
          <a:bodyPr>
            <a:normAutofit fontScale="90000"/>
          </a:bodyPr>
          <a:lstStyle/>
          <a:p>
            <a:pPr algn="r" rtl="1"/>
            <a:r>
              <a:rPr lang="fa-IR" dirty="0"/>
              <a:t>انتظارات از دستگاهها: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828800"/>
            <a:ext cx="7239000" cy="4419600"/>
          </a:xfrm>
        </p:spPr>
        <p:txBody>
          <a:bodyPr/>
          <a:lstStyle/>
          <a:p>
            <a:pPr algn="just">
              <a:buFont typeface="Wingdings" panose="05000000000000000000" pitchFamily="2" charset="2"/>
              <a:buChar char="v"/>
            </a:pPr>
            <a:r>
              <a:rPr lang="ar-SA" sz="2800" b="1" dirty="0">
                <a:cs typeface="B Nazanin" panose="00000400000000000000" pitchFamily="2" charset="-78"/>
              </a:rPr>
              <a:t>فراهم نمودن بسترهای لازم در راستای </a:t>
            </a:r>
            <a:r>
              <a:rPr lang="ar-SA" sz="2800" b="1" dirty="0"/>
              <a:t>وآم</a:t>
            </a:r>
            <a:r>
              <a:rPr lang="fa-IR" sz="2800" b="1" dirty="0"/>
              <a:t>و</a:t>
            </a:r>
            <a:r>
              <a:rPr lang="ar-SA" sz="2800" b="1" dirty="0"/>
              <a:t>زش </a:t>
            </a:r>
            <a:r>
              <a:rPr lang="ar-SA" sz="2800" b="1" dirty="0">
                <a:cs typeface="B Nazanin" panose="00000400000000000000" pitchFamily="2" charset="-78"/>
              </a:rPr>
              <a:t>عمومی و  اشاعه فرهنگ فرزند آوری ترویج نقش مادری، نقش پدری، فرزند آوری بهنگام ، پیشگیری از ناباروری و همچنین تحکیم خانواده با همکاری  و </a:t>
            </a:r>
            <a:r>
              <a:rPr lang="fa-IR" sz="2800" b="1" dirty="0">
                <a:cs typeface="B Nazanin" panose="00000400000000000000" pitchFamily="2" charset="-78"/>
              </a:rPr>
              <a:t>حمایت</a:t>
            </a:r>
            <a:r>
              <a:rPr lang="ar-SA" sz="2800" b="1" dirty="0">
                <a:cs typeface="B Nazanin" panose="00000400000000000000" pitchFamily="2" charset="-78"/>
              </a:rPr>
              <a:t> طلبی سایر دستگاه ها و  آموزش نخبگان، آموزش مدیران، کارگزاران و سایر دستگاه ها</a:t>
            </a:r>
            <a:r>
              <a:rPr lang="fa-IR" sz="2800" b="1" dirty="0">
                <a:cs typeface="B Nazanin" panose="00000400000000000000" pitchFamily="2" charset="-78"/>
              </a:rPr>
              <a:t> با همکاری بین بخشی و برون بخشی در هر شهرستان بر اساس بافت بومی و فرهنگی هر منطقه </a:t>
            </a:r>
            <a:r>
              <a:rPr lang="fa-IR" sz="2000" b="1" dirty="0"/>
              <a:t> </a:t>
            </a:r>
            <a:endParaRPr lang="en-US" sz="1600" dirty="0"/>
          </a:p>
          <a:p>
            <a:pPr algn="r" rtl="1">
              <a:buFont typeface="Wingdings" panose="05000000000000000000" pitchFamily="2" charset="2"/>
              <a:buChar char="v"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40405071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381000"/>
            <a:ext cx="7772400" cy="609600"/>
          </a:xfrm>
        </p:spPr>
        <p:txBody>
          <a:bodyPr>
            <a:normAutofit fontScale="90000"/>
          </a:bodyPr>
          <a:lstStyle/>
          <a:p>
            <a:pPr algn="r" rtl="1"/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066800"/>
            <a:ext cx="7772400" cy="4876800"/>
          </a:xfrm>
        </p:spPr>
        <p:txBody>
          <a:bodyPr>
            <a:normAutofit fontScale="40000" lnSpcReduction="20000"/>
          </a:bodyPr>
          <a:lstStyle/>
          <a:p>
            <a:pPr algn="just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5900" dirty="0"/>
              <a:t>برگزاری جلسه آموزشی و توجیهی توسط </a:t>
            </a:r>
            <a:r>
              <a:rPr lang="ar-SA" sz="5900" dirty="0"/>
              <a:t>دستگاه های همکار </a:t>
            </a:r>
            <a:r>
              <a:rPr lang="fa-IR" sz="5900" dirty="0"/>
              <a:t> در راستای </a:t>
            </a:r>
            <a:r>
              <a:rPr lang="ar-SA" sz="5900" dirty="0"/>
              <a:t>آیین نامه های اجرایی حمایت از خانواده ها و جوانان </a:t>
            </a:r>
            <a:r>
              <a:rPr lang="fa-IR" sz="5900" dirty="0"/>
              <a:t>در جهت </a:t>
            </a:r>
            <a:r>
              <a:rPr lang="ar-SA" sz="5900" dirty="0"/>
              <a:t>ارتقا نرخ باروری کلی و مشاوره و توسعه فرزند آوری و فرزندپروری(کاهش فاصله بین فرزندان- کاهش تک فرزندی- افزایش  بعد خانوار در خانواده های دارای شرایط ) </a:t>
            </a:r>
            <a:r>
              <a:rPr lang="fa-IR" sz="5900" dirty="0"/>
              <a:t>برای کارشناسان دستگاه و اعلام تعداد و محتوای جلسات به ستاد صیانت جمعیت</a:t>
            </a:r>
            <a:endParaRPr lang="en-US" sz="5900" dirty="0"/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5900" dirty="0"/>
              <a:t> پژوهش در حوزه صیانت از جمعیت و فرزند آوری (تمایل به فرزند آوری .....) درمراکز آموزش عالی( از پایان نامه های مقاطع تحصیلات تکمیلی در راستای موضوعاتی که به عنوان اولویت های پژوهشی توسط ستاد عالی جمعیت و خانواده تعیین شده اند، حمایت ویژه کنند.)</a:t>
            </a:r>
          </a:p>
          <a:p>
            <a:pPr lvl="0" algn="just" rtl="1">
              <a:lnSpc>
                <a:spcPct val="150000"/>
              </a:lnSpc>
              <a:buFont typeface="Wingdings" panose="05000000000000000000" pitchFamily="2" charset="2"/>
              <a:buChar char="v"/>
            </a:pPr>
            <a:endParaRPr lang="en-US" sz="2800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666739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914400"/>
            <a:ext cx="8229600" cy="5181600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fa-IR" sz="2800" dirty="0"/>
              <a:t>ادارات و سازمانها : در روز ملی جمعیت، کارکنانی که در یک سال گذشته، ازدواج کرده و یا دارای فرزند شده‌‌اند را مورد تشویق قرار دهند.</a:t>
            </a:r>
            <a:endParaRPr lang="en-US" sz="2800" dirty="0"/>
          </a:p>
          <a:p>
            <a:pPr>
              <a:buFont typeface="Wingdings" panose="05000000000000000000" pitchFamily="2" charset="2"/>
              <a:buChar char="v"/>
            </a:pPr>
            <a:r>
              <a:rPr lang="fa-IR" sz="2800" dirty="0"/>
              <a:t>ادارات و سازمانهایی که ظرفیت منازل مسکونی سازمانی در اختیار خود دارند جهت واگذاری به کارکنان خود با اولویت خانواده های که سه یا چهار فرزند دارند، تخصیص داده و در صورت وجود مازاد بر نیاز این خانواده ها به سایرین طبق ضوابط مربوطه اختصاص دهند. هم چنین طول زمان بهره برداری درمنازل سازمانی برای خانواده های دارای سه فرزند و بیشتر حداقل به میزان دو برابر سکونت سایرین باشد.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a-IR" sz="2800" dirty="0"/>
              <a:t>کلیه دانشگاهها و مراکز آموزش عالی:  خوابگاهها و یا منازل مسکونی مورد نیاز دانشجویان متأهل را تامین نمایند و در احداث خوابگاه های جدید، خوابگاه های متاهلین را در اولویت قرار دهند.</a:t>
            </a:r>
            <a:endParaRPr lang="en-US" sz="2800" dirty="0"/>
          </a:p>
          <a:p>
            <a:pPr>
              <a:buFont typeface="Wingdings" panose="05000000000000000000" pitchFamily="2" charset="2"/>
              <a:buChar char="v"/>
            </a:pPr>
            <a:endParaRPr lang="fa-IR" sz="2800" dirty="0"/>
          </a:p>
          <a:p>
            <a:pPr>
              <a:buFont typeface="Wingdings" panose="05000000000000000000" pitchFamily="2" charset="2"/>
              <a:buChar char="v"/>
            </a:pPr>
            <a:endParaRPr lang="fa-IR" sz="2800" dirty="0"/>
          </a:p>
          <a:p>
            <a:pPr>
              <a:buFont typeface="Wingdings" panose="05000000000000000000" pitchFamily="2" charset="2"/>
              <a:buChar char="v"/>
            </a:pPr>
            <a:endParaRPr lang="fa-IR" sz="2800" dirty="0"/>
          </a:p>
          <a:p>
            <a:pPr>
              <a:buFont typeface="Wingdings" panose="05000000000000000000" pitchFamily="2" charset="2"/>
              <a:buChar char="v"/>
            </a:pPr>
            <a:endParaRPr lang="fa-IR" sz="2800" dirty="0"/>
          </a:p>
          <a:p>
            <a:endParaRPr lang="en-US" sz="20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A77C1-36AB-407B-B705-AF936BA202B6}" type="slidenum">
              <a:rPr lang="en-US" smtClean="0">
                <a:solidFill>
                  <a:srgbClr val="04617B"/>
                </a:solidFill>
              </a:rPr>
              <a:pPr/>
              <a:t>28</a:t>
            </a:fld>
            <a:endParaRPr lang="en-US">
              <a:solidFill>
                <a:srgbClr val="04617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158543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990600"/>
            <a:ext cx="8229600" cy="4389120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fa-IR" sz="2800" dirty="0"/>
              <a:t>ادارات و سازمانها : :  مجاز به تعدیل و یا اعلام عدم نیاز مستخدمین دارای حداقل ۳ فرزند، مادران باردار و دارای فرزند شیرخوار به جز در اجرای قانون رسیدگی به تخلفات اداری و آرای قطعی قضایی نباشند</a:t>
            </a:r>
          </a:p>
          <a:p>
            <a:pPr marL="0" indent="0">
              <a:buNone/>
            </a:pPr>
            <a:endParaRPr lang="fa-IR" sz="2800" dirty="0"/>
          </a:p>
          <a:p>
            <a:pPr>
              <a:buFont typeface="Wingdings" panose="05000000000000000000" pitchFamily="2" charset="2"/>
              <a:buChar char="v"/>
            </a:pPr>
            <a:r>
              <a:rPr lang="fa-IR" sz="2800" dirty="0"/>
              <a:t>ادارات و سازمانها : امنیت شغلی مادران در طول دوره بارداری، مرخصی زایمان و در حین شیردهی تأمین شود. در این دوران هرگونه نقل و انتقال و تغییر شغل، بدون درخواست مادر شاغل صورت نگیرد.</a:t>
            </a:r>
          </a:p>
          <a:p>
            <a:pPr marL="0" indent="0">
              <a:buNone/>
            </a:pPr>
            <a:r>
              <a:rPr lang="fa-IR" sz="2800" dirty="0"/>
              <a:t>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a-IR" sz="2800" dirty="0"/>
              <a:t> ادارات ، سازمانها و ارگانهای مرتبط  دارای  شیفت شب،  برای مادران شاغل باردار و هم چنین مادران دارای فرزند شیرخوار تا ۲ سال و پدران تا یک ماهگی نوزاد، در مشاغل و فعالیت هایی که نیازمند شیفت شب می‌باشند، اختیاری گردد</a:t>
            </a:r>
          </a:p>
          <a:p>
            <a:endParaRPr lang="fa-IR" sz="2800" dirty="0"/>
          </a:p>
          <a:p>
            <a:endParaRPr lang="fa-IR" sz="2800" dirty="0"/>
          </a:p>
          <a:p>
            <a:endParaRPr lang="en-US" sz="2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A77C1-36AB-407B-B705-AF936BA202B6}" type="slidenum">
              <a:rPr lang="en-US" smtClean="0">
                <a:solidFill>
                  <a:srgbClr val="04617B"/>
                </a:solidFill>
              </a:rPr>
              <a:pPr/>
              <a:t>29</a:t>
            </a:fld>
            <a:endParaRPr lang="en-US">
              <a:solidFill>
                <a:srgbClr val="04617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5551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ED52B6-B51B-4C02-9E8A-D1770F2CAD28}" type="slidenum">
              <a:rPr lang="ar-SA" altLang="zh-TW" smtClean="0"/>
              <a:pPr>
                <a:defRPr/>
              </a:pPr>
              <a:t>3</a:t>
            </a:fld>
            <a:endParaRPr lang="en-US" altLang="zh-TW"/>
          </a:p>
        </p:txBody>
      </p:sp>
      <p:pic>
        <p:nvPicPr>
          <p:cNvPr id="2051" name="Picture 3" descr="I:\پوستر جدید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758649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143000"/>
            <a:ext cx="8229600" cy="438912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fa-IR" sz="2800" dirty="0"/>
              <a:t>ادارات و سازمانها : اعطای دورکاری به درخواست مادران باردار، حداقل به مدت ۴ ماه در دوران بارداری در مشاغلی که امکان دورکاری در آن ها فراهم است، صورت گیرد.</a:t>
            </a:r>
          </a:p>
          <a:p>
            <a:endParaRPr lang="fa-IR" sz="2800" dirty="0"/>
          </a:p>
          <a:p>
            <a:pPr>
              <a:buFont typeface="Wingdings" panose="05000000000000000000" pitchFamily="2" charset="2"/>
              <a:buChar char="v"/>
            </a:pPr>
            <a:r>
              <a:rPr lang="fa-IR" sz="2800" dirty="0"/>
              <a:t>ادارات و سازمانها : به منظور حمایت از مادران و مشارکت در مراقبت از نوزاد پس از زایمان مادر اعم از شاغل و غیرشاغل، پدر بتواند از دو هفته مرخصی تشویقی بدون امکان ذخیره‌سازی بهره‌مند شود. برای پدران دارای فرزند دوقلو و بیشتر این مدت یک‌ماه در نظر گرفته شود.</a:t>
            </a:r>
            <a:endParaRPr lang="en-US" sz="2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A77C1-36AB-407B-B705-AF936BA202B6}" type="slidenum">
              <a:rPr lang="en-US" smtClean="0">
                <a:solidFill>
                  <a:srgbClr val="04617B"/>
                </a:solidFill>
              </a:rPr>
              <a:pPr/>
              <a:t>30</a:t>
            </a:fld>
            <a:endParaRPr lang="en-US">
              <a:solidFill>
                <a:srgbClr val="04617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358530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A77C1-36AB-407B-B705-AF936BA202B6}" type="slidenum">
              <a:rPr lang="en-US" smtClean="0">
                <a:solidFill>
                  <a:srgbClr val="04617B"/>
                </a:solidFill>
              </a:rPr>
              <a:pPr/>
              <a:t>31</a:t>
            </a:fld>
            <a:endParaRPr lang="en-US">
              <a:solidFill>
                <a:srgbClr val="04617B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14400" y="914400"/>
            <a:ext cx="78486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Clr>
                <a:schemeClr val="tx2">
                  <a:lumMod val="60000"/>
                  <a:lumOff val="40000"/>
                </a:schemeClr>
              </a:buClr>
              <a:buFont typeface="Wingdings" panose="05000000000000000000" pitchFamily="2" charset="2"/>
              <a:buChar char="v"/>
            </a:pPr>
            <a:r>
              <a:rPr lang="fa-IR" sz="2400" dirty="0"/>
              <a:t> ادارات و سازمانها : برای تامین مهدکودک برای نگهداری کودکان مادران شاغل در همان دستگاه اقدام نمایند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endParaRPr lang="fa-IR" sz="2400" dirty="0"/>
          </a:p>
          <a:p>
            <a:pPr marL="342900" indent="-342900">
              <a:buClr>
                <a:schemeClr val="bg2">
                  <a:lumMod val="50000"/>
                </a:schemeClr>
              </a:buClr>
              <a:buFont typeface="Wingdings" panose="05000000000000000000" pitchFamily="2" charset="2"/>
              <a:buChar char="v"/>
            </a:pPr>
            <a:r>
              <a:rPr lang="fa-IR" sz="2400" dirty="0"/>
              <a:t>بهزیستی ، کمیته امداد :  مادران باردار، شیرده و دارای کودک زیر پنج سال را که نیازمند حمایت می باشند، خدمات سبد تغذیه رایگان و بسته بهداشتی رایگان را  به صورت ماهانه اختصاص دهد.</a:t>
            </a:r>
          </a:p>
          <a:p>
            <a:endParaRPr lang="en-US" sz="2400" dirty="0"/>
          </a:p>
          <a:p>
            <a:pPr marL="342900" indent="-342900">
              <a:buClr>
                <a:schemeClr val="bg2">
                  <a:lumMod val="50000"/>
                </a:schemeClr>
              </a:buClr>
              <a:buFont typeface="Wingdings" panose="05000000000000000000" pitchFamily="2" charset="2"/>
              <a:buChar char="v"/>
            </a:pPr>
            <a:r>
              <a:rPr lang="fa-IR" sz="2400" dirty="0"/>
              <a:t>تسهیلات در ورودی مراکز خرید , کلیه اماکن فرهنگی , تفریحی و موزه‌های تابعه سازمان میراث فرهنگی، اداره ارشاد اسلامی ،  صنایع دستی، گردشگری .....برای خانواده های پر جمعیت (نیم بها بودن ورودی , نگهداری کودکان ....) 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endParaRPr lang="fa-IR" sz="2400" dirty="0"/>
          </a:p>
          <a:p>
            <a:pPr marL="342900" indent="-342900">
              <a:buClr>
                <a:schemeClr val="bg2">
                  <a:lumMod val="50000"/>
                </a:schemeClr>
              </a:buClr>
              <a:buFont typeface="Wingdings" panose="05000000000000000000" pitchFamily="2" charset="2"/>
              <a:buChar char="v"/>
            </a:pPr>
            <a:r>
              <a:rPr lang="fa-IR" sz="2400" dirty="0"/>
              <a:t>تخفیف دوره‌های آموزشی،‌ تربیتی و هنری برای کودکان ونوجوانان برای استفاده فرزندان  نیازمند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17663958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371600"/>
            <a:ext cx="8382000" cy="438912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fa-IR" sz="2800" dirty="0"/>
              <a:t>مراکز آموزش عالی : همکاری با دانشجویان  باردار و دانشجویان مادردارای فرزند زیر دو سال ، جهت میهمانی ، مرخصی تحصیلی و یا </a:t>
            </a:r>
            <a:r>
              <a:rPr lang="fa-IR" dirty="0"/>
              <a:t>جهت آموزش مجازی یا غیرحضوری برای گذراندن واحدهای دروس نظری دوره تحصیل و احداث مهدکودک</a:t>
            </a:r>
          </a:p>
          <a:p>
            <a:endParaRPr lang="fa-IR" dirty="0"/>
          </a:p>
          <a:p>
            <a:pPr>
              <a:buFont typeface="Wingdings" panose="05000000000000000000" pitchFamily="2" charset="2"/>
              <a:buChar char="v"/>
            </a:pPr>
            <a:r>
              <a:rPr lang="fa-IR" dirty="0"/>
              <a:t>مراکز آموزش عالی علوم پزشکی : موافقت با تقاضای دانشجویان مادر باردار یا دارای فرزند زیر دو سال جهت کاهش شیفت شب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A77C1-36AB-407B-B705-AF936BA202B6}" type="slidenum">
              <a:rPr lang="en-US" smtClean="0">
                <a:solidFill>
                  <a:srgbClr val="04617B"/>
                </a:solidFill>
              </a:rPr>
              <a:pPr/>
              <a:t>32</a:t>
            </a:fld>
            <a:endParaRPr lang="en-US">
              <a:solidFill>
                <a:srgbClr val="04617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124469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fa-IR" dirty="0"/>
              <a:t>صدا و سیما  :برنامه‌های تولیدی، پویانمایی، مستند، فیلم و سریال به برنامه‌هایی با محوریت موضوع افزایش و جوانی جمعیت اختصاص دهد</a:t>
            </a:r>
          </a:p>
          <a:p>
            <a:endParaRPr lang="fa-IR" dirty="0"/>
          </a:p>
          <a:p>
            <a:pPr>
              <a:buFont typeface="Wingdings" panose="05000000000000000000" pitchFamily="2" charset="2"/>
              <a:buChar char="v"/>
            </a:pPr>
            <a:r>
              <a:rPr lang="fa-IR" dirty="0"/>
              <a:t>صدا و سیما ( از طریق قرارداد با بخش خصوصی مجری تبلیغات) : به منظور تشویق آن دسته از سفارش دهندگانی که در تبلیغات خود به نمایش خانواده‌های سه فرزند و بیشتر با رعایت ضوابط آگهی های تبلیغاتی حوزه کودکان می ‍‍‌پردازند، افزایش زمان پخش همراه با تخفیف درنظرگرفته شود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>
                <a:solidFill>
                  <a:srgbClr val="04617B"/>
                </a:solidFill>
              </a:rPr>
              <a:t>1398.7.22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04617B"/>
                </a:solidFill>
              </a:rPr>
              <a:t>Dr.Mohsen Fadavi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A77C1-36AB-407B-B705-AF936BA202B6}" type="slidenum">
              <a:rPr lang="en-US" smtClean="0">
                <a:solidFill>
                  <a:srgbClr val="04617B"/>
                </a:solidFill>
              </a:rPr>
              <a:pPr/>
              <a:t>33</a:t>
            </a:fld>
            <a:endParaRPr lang="en-US">
              <a:solidFill>
                <a:srgbClr val="04617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048339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562600"/>
          </a:xfrm>
        </p:spPr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fa-IR" dirty="0"/>
              <a:t>وزارت فرهنگ و ارشاد اسلامی با همکاری معاونت بهداشتی : نسبت به تهیه عبارات، نمادها یا تصاویر با محتوای حمایت از خانواده، مادران ایرانی و ارزشمندی تعدد فرزندان اقدام نماید و نسبت به درج مناسب موارد مذکور در بسته بندی محصولات و کالاهای کلیه واحدهای تولیدی، توزیعی، خدماتی، کتب، محصولات فرهنگی و مطبوعات نظارت نماید.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A77C1-36AB-407B-B705-AF936BA202B6}" type="slidenum">
              <a:rPr lang="en-US" smtClean="0">
                <a:solidFill>
                  <a:srgbClr val="04617B"/>
                </a:solidFill>
              </a:rPr>
              <a:pPr/>
              <a:t>34</a:t>
            </a:fld>
            <a:endParaRPr lang="en-US">
              <a:solidFill>
                <a:srgbClr val="04617B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7" y="3124200"/>
            <a:ext cx="8343733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1545538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fa-IR" dirty="0"/>
              <a:t>سازمان تبلیغات اسلامی : برنامه ای جهت حمایت از فعالین مردمی در حوزه فرزندآوری و تسهیل ازدواج، در قالب هیئات، مساجد، کانونهای فرهنگی، اعزام مبلغ و مانند آن تدوین نماید.</a:t>
            </a:r>
          </a:p>
          <a:p>
            <a:endParaRPr lang="en-US" dirty="0"/>
          </a:p>
          <a:p>
            <a:pPr>
              <a:buFont typeface="Wingdings" panose="05000000000000000000" pitchFamily="2" charset="2"/>
              <a:buChar char="v"/>
            </a:pPr>
            <a:r>
              <a:rPr lang="fa-IR" dirty="0"/>
              <a:t>سازمان ورزش و جوانان، فرهنگ و ارشاد اسلامی و سازمان تبلیغات اسلامی، ستاد امر به معروف و نهی از منکر و سایر نهادهای ذیربط : گروههای فرهنگی و جهادی، کانون های فرهنگی مساجد و سازمان های مردم نهاد که در جهت کاهش سن ازدواج، تسهیل ازدواج جوانان، تشویق به فرزندآوری و استحکام خانواده با رویکرد دینی فعالیت دارند را مورد حمایت و تشویق قرار دهند .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A77C1-36AB-407B-B705-AF936BA202B6}" type="slidenum">
              <a:rPr lang="en-US" smtClean="0">
                <a:solidFill>
                  <a:srgbClr val="04617B"/>
                </a:solidFill>
              </a:rPr>
              <a:pPr/>
              <a:t>35</a:t>
            </a:fld>
            <a:endParaRPr lang="en-US">
              <a:solidFill>
                <a:srgbClr val="04617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837169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Font typeface="Wingdings" panose="05000000000000000000" pitchFamily="2" charset="2"/>
              <a:buChar char="v"/>
            </a:pPr>
            <a:r>
              <a:rPr lang="fa-IR" dirty="0"/>
              <a:t>سازمان راه و شهرسازی ، کلیه شهرداری ها و دهیاری ها :  در سطح شهرها، روستاها، راه های مواصلاتی و سایر اماکن عمومی، بخشی از ظرفیت اسمی سالانه تبلیغات محیطی که جهت تبلیغات فرهنگی در نظر گرفته شده است را به موضوع ازدواج، فرزندآوری، رشد جمعیت و تعالی نهاد خانواده اختصاص دهند.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a-IR" dirty="0"/>
              <a:t> آموزش و پرورش : آموزش و مهارت های تربیتی دوران بلوغ و ازدواج از طریق آموزش مستمر به اولیاء و کادر آموزشی، متناسب با سن دانش آموزان و براساس سبک زندگی اسلامی- ایرانی</a:t>
            </a:r>
            <a:endParaRPr lang="en-US" dirty="0"/>
          </a:p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A77C1-36AB-407B-B705-AF936BA202B6}" type="slidenum">
              <a:rPr lang="en-US" smtClean="0">
                <a:solidFill>
                  <a:srgbClr val="04617B"/>
                </a:solidFill>
              </a:rPr>
              <a:pPr/>
              <a:t>36</a:t>
            </a:fld>
            <a:endParaRPr lang="en-US">
              <a:solidFill>
                <a:srgbClr val="04617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939428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 descr="earth-photos-06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-14022" y="0"/>
            <a:ext cx="9073686" cy="6357958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6011882"/>
          </a:xfrm>
        </p:spPr>
        <p:txBody>
          <a:bodyPr>
            <a:normAutofit/>
          </a:bodyPr>
          <a:lstStyle/>
          <a:p>
            <a:pPr algn="ctr"/>
            <a:r>
              <a:rPr lang="fa-IR" sz="3200" dirty="0">
                <a:solidFill>
                  <a:schemeClr val="bg1"/>
                </a:solidFill>
                <a:cs typeface="B Nazanin" pitchFamily="2" charset="-78"/>
              </a:rPr>
              <a:t>بار خدایا بر محمد و آل او درود فرست و لباس عافیت و سلامتی بر من بپوشان،</a:t>
            </a:r>
            <a:r>
              <a:rPr lang="en-US" sz="3200" dirty="0">
                <a:solidFill>
                  <a:schemeClr val="bg1"/>
                </a:solidFill>
                <a:cs typeface="B Nazanin" pitchFamily="2" charset="-78"/>
              </a:rPr>
              <a:t> </a:t>
            </a:r>
            <a:r>
              <a:rPr lang="fa-IR" sz="3200" dirty="0">
                <a:solidFill>
                  <a:schemeClr val="bg1"/>
                </a:solidFill>
                <a:cs typeface="B Nazanin" pitchFamily="2" charset="-78"/>
              </a:rPr>
              <a:t>با سلامتی محفوظ و با سلامتی گرامیم دار، ...</a:t>
            </a:r>
            <a:r>
              <a:rPr lang="en-US" sz="3200" dirty="0">
                <a:solidFill>
                  <a:schemeClr val="bg1"/>
                </a:solidFill>
                <a:cs typeface="B Nazanin" pitchFamily="2" charset="-78"/>
              </a:rPr>
              <a:t> </a:t>
            </a:r>
            <a:r>
              <a:rPr lang="fa-IR" sz="3200" dirty="0">
                <a:solidFill>
                  <a:schemeClr val="bg1"/>
                </a:solidFill>
                <a:cs typeface="B Nazanin" pitchFamily="2" charset="-78"/>
              </a:rPr>
              <a:t>بر من منت</a:t>
            </a:r>
            <a:r>
              <a:rPr lang="en-US" sz="3200" dirty="0">
                <a:solidFill>
                  <a:schemeClr val="bg1"/>
                </a:solidFill>
                <a:cs typeface="B Nazanin" pitchFamily="2" charset="-78"/>
              </a:rPr>
              <a:t> </a:t>
            </a:r>
            <a:r>
              <a:rPr lang="fa-IR" sz="3200" dirty="0">
                <a:solidFill>
                  <a:schemeClr val="bg1"/>
                </a:solidFill>
                <a:cs typeface="B Nazanin" pitchFamily="2" charset="-78"/>
              </a:rPr>
              <a:t>نه،</a:t>
            </a:r>
            <a:r>
              <a:rPr lang="en-US" sz="3200" dirty="0">
                <a:solidFill>
                  <a:schemeClr val="bg1"/>
                </a:solidFill>
                <a:cs typeface="B Nazanin" pitchFamily="2" charset="-78"/>
              </a:rPr>
              <a:t> </a:t>
            </a:r>
            <a:r>
              <a:rPr lang="fa-IR" sz="3200" dirty="0">
                <a:solidFill>
                  <a:schemeClr val="bg1"/>
                </a:solidFill>
                <a:cs typeface="B Nazanin" pitchFamily="2" charset="-78"/>
              </a:rPr>
              <a:t>به </a:t>
            </a:r>
            <a:r>
              <a:rPr lang="en-US" sz="3200" dirty="0">
                <a:solidFill>
                  <a:schemeClr val="bg1"/>
                </a:solidFill>
                <a:cs typeface="B Nazanin" pitchFamily="2" charset="-78"/>
              </a:rPr>
              <a:t> </a:t>
            </a:r>
            <a:r>
              <a:rPr lang="fa-IR" sz="3200" dirty="0">
                <a:solidFill>
                  <a:schemeClr val="bg1"/>
                </a:solidFill>
                <a:cs typeface="B Nazanin" pitchFamily="2" charset="-78"/>
              </a:rPr>
              <a:t>تندرستی و امنیت و سلامتی در دین و بدنم</a:t>
            </a:r>
            <a:br>
              <a:rPr lang="fa-IR" sz="3200" dirty="0">
                <a:solidFill>
                  <a:schemeClr val="bg1"/>
                </a:solidFill>
                <a:cs typeface="B Nazanin" pitchFamily="2" charset="-78"/>
              </a:rPr>
            </a:br>
            <a:r>
              <a:rPr lang="fa-IR" sz="3200" dirty="0">
                <a:solidFill>
                  <a:schemeClr val="bg1"/>
                </a:solidFill>
                <a:cs typeface="B Nazanin" pitchFamily="2" charset="-78"/>
              </a:rPr>
              <a:t>دعای 23 صحیفه سجادیه</a:t>
            </a:r>
            <a:r>
              <a:rPr lang="fa-IR" sz="3200" dirty="0">
                <a:cs typeface="B Nazanin" pitchFamily="2" charset="-78"/>
              </a:rPr>
              <a:t/>
            </a:r>
            <a:br>
              <a:rPr lang="fa-IR" sz="3200" dirty="0">
                <a:cs typeface="B Nazanin" pitchFamily="2" charset="-78"/>
              </a:rPr>
            </a:b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7885527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04617B"/>
                </a:solidFill>
              </a:rPr>
              <a:t>1398.7.22</a:t>
            </a:r>
            <a:endParaRPr lang="en-US">
              <a:solidFill>
                <a:srgbClr val="04617B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04617B"/>
                </a:solidFill>
              </a:rPr>
              <a:t>Dr.Mohsen Fadavi</a:t>
            </a:r>
            <a:endParaRPr lang="en-US">
              <a:solidFill>
                <a:srgbClr val="04617B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A77C1-36AB-407B-B705-AF936BA202B6}" type="slidenum">
              <a:rPr lang="en-US" smtClean="0">
                <a:solidFill>
                  <a:srgbClr val="04617B"/>
                </a:solidFill>
              </a:rPr>
              <a:pPr/>
              <a:t>4</a:t>
            </a:fld>
            <a:endParaRPr lang="en-US">
              <a:solidFill>
                <a:srgbClr val="04617B"/>
              </a:solidFill>
            </a:endParaRPr>
          </a:p>
        </p:txBody>
      </p:sp>
      <p:pic>
        <p:nvPicPr>
          <p:cNvPr id="4098" name="Picture 2" descr="I:\1aaaaa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" y="0"/>
            <a:ext cx="9281652" cy="693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1569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124744"/>
            <a:ext cx="8382000" cy="3561259"/>
          </a:xfrm>
        </p:spPr>
        <p:txBody>
          <a:bodyPr>
            <a:normAutofit fontScale="85000" lnSpcReduction="10000"/>
          </a:bodyPr>
          <a:lstStyle/>
          <a:p>
            <a:pPr algn="ctr" rtl="1">
              <a:buNone/>
            </a:pPr>
            <a:r>
              <a:rPr lang="fa-IR" sz="3500" b="1" dirty="0">
                <a:solidFill>
                  <a:srgbClr val="0070C0"/>
                </a:solidFill>
                <a:cs typeface="B Nazanin" pitchFamily="2" charset="-78"/>
              </a:rPr>
              <a:t>وَمِنْ آیَاتِهِ أَنْ خَلَقَ لَکُم مِّنْ أَنفُسِکُمْ أَزْوَاجًا لِّتَسْکُنُوا إِلَیْهَا وَجَعَلَ بَیْنَکُم مَّوَدَّهً وَرَحْمَهً إِنَّ فِی ذَلِکَ لَآیَاتٍ لِّقَوْمٍ یَتَفَکَّرُونَ</a:t>
            </a:r>
          </a:p>
          <a:p>
            <a:pPr algn="ctr" rtl="1">
              <a:buNone/>
            </a:pPr>
            <a:endParaRPr lang="fa-IR" b="1" dirty="0">
              <a:solidFill>
                <a:srgbClr val="0070C0"/>
              </a:solidFill>
              <a:cs typeface="B Nazanin" pitchFamily="2" charset="-78"/>
            </a:endParaRPr>
          </a:p>
          <a:p>
            <a:pPr algn="just" rtl="1">
              <a:buNone/>
            </a:pPr>
            <a:r>
              <a:rPr lang="fa-IR" sz="3200" dirty="0">
                <a:cs typeface="B Nazanin" pitchFamily="2" charset="-78"/>
              </a:rPr>
              <a:t>و  از نشانه‌های خداوند این است که برای شما از جنس خودتان، جفتی آفرید تا ازدواج كنيد و در كنار او آرامش یابید و ميان شما دوستي و محبت قرار داد. به یقین، در این[نعمت] نشانه‌هایی است برای مردمی که می‌اندیشند.</a:t>
            </a:r>
          </a:p>
          <a:p>
            <a:pPr algn="l" rtl="1">
              <a:buNone/>
            </a:pPr>
            <a:r>
              <a:rPr lang="fa-IR" sz="3200" dirty="0">
                <a:cs typeface="B Nazanin" pitchFamily="2" charset="-78"/>
              </a:rPr>
              <a:t> سوره مباركه روم، آیه ۲۱ </a:t>
            </a:r>
          </a:p>
        </p:txBody>
      </p:sp>
    </p:spTree>
    <p:extLst>
      <p:ext uri="{BB962C8B-B14F-4D97-AF65-F5344CB8AC3E}">
        <p14:creationId xmlns:p14="http://schemas.microsoft.com/office/powerpoint/2010/main" val="35487430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667000" y="228600"/>
            <a:ext cx="6324600" cy="129540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3200" dirty="0">
                <a:solidFill>
                  <a:schemeClr val="tx1"/>
                </a:solidFill>
                <a:cs typeface="B Titr" panose="00000700000000000000" pitchFamily="2" charset="-78"/>
              </a:rPr>
              <a:t>وقایع </a:t>
            </a:r>
            <a:r>
              <a:rPr lang="fa-IR" sz="3200" dirty="0">
                <a:solidFill>
                  <a:srgbClr val="C00000"/>
                </a:solidFill>
                <a:cs typeface="B Titr" panose="00000700000000000000" pitchFamily="2" charset="-78"/>
              </a:rPr>
              <a:t>چهارگانه</a:t>
            </a:r>
            <a:r>
              <a:rPr lang="fa-IR" sz="3200" dirty="0">
                <a:solidFill>
                  <a:schemeClr val="tx1"/>
                </a:solidFill>
                <a:cs typeface="B Titr" panose="00000700000000000000" pitchFamily="2" charset="-78"/>
              </a:rPr>
              <a:t> ثبت شده استان</a:t>
            </a:r>
            <a:r>
              <a:rPr lang="fa-IR" sz="1400" dirty="0">
                <a:solidFill>
                  <a:schemeClr val="tx1"/>
                </a:solidFill>
                <a:cs typeface="B Titr" panose="00000700000000000000" pitchFamily="2" charset="-78"/>
              </a:rPr>
              <a:t> </a:t>
            </a:r>
            <a:br>
              <a:rPr lang="fa-IR" sz="1400" dirty="0">
                <a:solidFill>
                  <a:schemeClr val="tx1"/>
                </a:solidFill>
                <a:cs typeface="B Titr" panose="00000700000000000000" pitchFamily="2" charset="-78"/>
              </a:rPr>
            </a:br>
            <a:r>
              <a:rPr lang="fa-IR" sz="1400" dirty="0">
                <a:solidFill>
                  <a:schemeClr val="tx1"/>
                </a:solidFill>
                <a:cs typeface="B Titr" panose="00000700000000000000" pitchFamily="2" charset="-78"/>
              </a:rPr>
              <a:t>سال 1398ومقایسه آن با مدت مشابه سال قبل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14600" y="1981200"/>
            <a:ext cx="6400800" cy="17526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TW"/>
              <a:t>1398.7.22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TW"/>
              <a:t>Dr.Mohsen Fadavi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E7442AD-643B-4FD9-B967-78E571234D9F}" type="slidenum">
              <a:rPr lang="ar-SA" altLang="zh-TW" smtClean="0"/>
              <a:pPr>
                <a:defRPr/>
              </a:pPr>
              <a:t>6</a:t>
            </a:fld>
            <a:endParaRPr lang="en-US" altLang="zh-TW"/>
          </a:p>
        </p:txBody>
      </p:sp>
      <p:pic>
        <p:nvPicPr>
          <p:cNvPr id="7" name="Picture 6" descr="MARKAZI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2" y="228600"/>
            <a:ext cx="2667032" cy="6629400"/>
          </a:xfrm>
          <a:prstGeom prst="rect">
            <a:avLst/>
          </a:prstGeom>
        </p:spPr>
      </p:pic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8283589"/>
              </p:ext>
            </p:extLst>
          </p:nvPr>
        </p:nvGraphicFramePr>
        <p:xfrm>
          <a:off x="2667001" y="1623850"/>
          <a:ext cx="6324599" cy="5005549"/>
        </p:xfrm>
        <a:graphic>
          <a:graphicData uri="http://schemas.openxmlformats.org/drawingml/2006/table">
            <a:tbl>
              <a:tblPr/>
              <a:tblGrid>
                <a:gridCol w="91981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9796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937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937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73799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69704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873043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646141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800" b="1" i="0" u="none" strike="noStrike" dirty="0">
                          <a:solidFill>
                            <a:sysClr val="windowText" lastClr="000000"/>
                          </a:solidFill>
                          <a:latin typeface="Arial"/>
                          <a:cs typeface="B Titr" pitchFamily="2" charset="-78"/>
                        </a:rPr>
                        <a:t>نسبت ازدواج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1" fontAlgn="ctr"/>
                      <a:r>
                        <a:rPr lang="fa-IR" sz="1600" b="1" i="0" u="none" strike="noStrike" dirty="0">
                          <a:solidFill>
                            <a:sysClr val="windowText" lastClr="000000"/>
                          </a:solidFill>
                          <a:latin typeface="Arial"/>
                          <a:cs typeface="B Titr" pitchFamily="2" charset="-78"/>
                        </a:rPr>
                        <a:t>درصد رشد یا کاهش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endParaRPr lang="fa-IR" sz="1800" b="1" i="0" u="none" strike="noStrike" dirty="0">
                        <a:latin typeface="Arial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endParaRPr lang="fa-IR" sz="1800" b="1" i="0" u="none" strike="noStrike" dirty="0">
                        <a:latin typeface="Arial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fa-IR" sz="2000" b="1" i="0" u="none" strike="noStrike" dirty="0">
                          <a:solidFill>
                            <a:sysClr val="windowText" lastClr="000000"/>
                          </a:solidFill>
                          <a:latin typeface="Arial"/>
                          <a:cs typeface="B Titr" pitchFamily="2" charset="-78"/>
                        </a:rPr>
                        <a:t>1398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fa-IR" sz="2000" b="1" i="0" u="none" strike="noStrike" dirty="0">
                          <a:solidFill>
                            <a:sysClr val="windowText" lastClr="000000"/>
                          </a:solidFill>
                          <a:latin typeface="Arial"/>
                          <a:cs typeface="B Titr" pitchFamily="2" charset="-78"/>
                        </a:rPr>
                        <a:t>1397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1" fontAlgn="ctr"/>
                      <a:r>
                        <a:rPr lang="fa-IR" sz="1600" b="1" i="0" u="none" strike="noStrike" dirty="0">
                          <a:solidFill>
                            <a:sysClr val="windowText" lastClr="000000"/>
                          </a:solidFill>
                          <a:latin typeface="Arial"/>
                          <a:cs typeface="B Jadid" pitchFamily="2" charset="-78"/>
                        </a:rPr>
                        <a:t>عنوان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41086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800" b="1" i="0" u="none" strike="noStrike" dirty="0">
                          <a:solidFill>
                            <a:sysClr val="windowText" lastClr="000000"/>
                          </a:solidFill>
                          <a:latin typeface="Arial"/>
                          <a:cs typeface="B Titr" pitchFamily="2" charset="-78"/>
                        </a:rPr>
                        <a:t>به طلاق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fontAlgn="ctr"/>
                      <a:endParaRPr lang="fa-IR" sz="1800" b="1" i="0" u="none" strike="noStrike">
                        <a:solidFill>
                          <a:sysClr val="windowText" lastClr="000000"/>
                        </a:solidFill>
                        <a:latin typeface="Arial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endParaRPr lang="fa-IR" sz="1800" b="1" i="0" u="none" strike="noStrike" dirty="0">
                        <a:solidFill>
                          <a:sysClr val="windowText" lastClr="000000"/>
                        </a:solidFill>
                        <a:latin typeface="Arial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51288">
                <a:tc rowSpan="2">
                  <a:txBody>
                    <a:bodyPr/>
                    <a:lstStyle/>
                    <a:p>
                      <a:pPr algn="ctr"/>
                      <a:endParaRPr lang="fa-IR" sz="2400" b="1" dirty="0">
                        <a:solidFill>
                          <a:sysClr val="windowText" lastClr="000000"/>
                        </a:solidFill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800" b="1" dirty="0">
                          <a:solidFill>
                            <a:sysClr val="windowText" lastClr="000000"/>
                          </a:solidFill>
                          <a:cs typeface="B Titr" panose="00000700000000000000" pitchFamily="2" charset="-78"/>
                        </a:rPr>
                        <a:t>16.8-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a-IR" sz="1800" b="1">
                        <a:solidFill>
                          <a:sysClr val="windowText" lastClr="000000"/>
                        </a:solidFill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a-IR" sz="1800" b="1">
                        <a:solidFill>
                          <a:sysClr val="windowText" lastClr="000000"/>
                        </a:solidFill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2000" b="1" i="1" u="none" strike="noStrike" dirty="0">
                          <a:solidFill>
                            <a:sysClr val="windowText" lastClr="000000"/>
                          </a:solidFill>
                          <a:effectLst/>
                          <a:latin typeface="B Titr"/>
                          <a:cs typeface="B Titr" panose="00000700000000000000" pitchFamily="2" charset="-78"/>
                        </a:rPr>
                        <a:t>15341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solidFill>
                            <a:sysClr val="windowText" lastClr="000000"/>
                          </a:solidFill>
                          <a:cs typeface="B Titr" panose="00000700000000000000" pitchFamily="2" charset="-78"/>
                        </a:rPr>
                        <a:t>18442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600" b="1" i="0" u="none" strike="noStrike" dirty="0">
                          <a:solidFill>
                            <a:sysClr val="windowText" lastClr="000000"/>
                          </a:solidFill>
                          <a:latin typeface="Arial"/>
                          <a:cs typeface="B Jadid" pitchFamily="2" charset="-78"/>
                        </a:rPr>
                        <a:t>مواليد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89250">
                <a:tc vMerge="1">
                  <a:txBody>
                    <a:bodyPr/>
                    <a:lstStyle/>
                    <a:p>
                      <a:pPr algn="ctr"/>
                      <a:endParaRPr lang="fa-IR" dirty="0"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800" b="1" dirty="0">
                          <a:solidFill>
                            <a:sysClr val="windowText" lastClr="000000"/>
                          </a:solidFill>
                          <a:cs typeface="B Titr" panose="00000700000000000000" pitchFamily="2" charset="-78"/>
                        </a:rPr>
                        <a:t>2.4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a-IR" sz="1800" b="1">
                        <a:solidFill>
                          <a:sysClr val="windowText" lastClr="000000"/>
                        </a:solidFill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a-IR" sz="1800" b="1">
                        <a:solidFill>
                          <a:sysClr val="windowText" lastClr="000000"/>
                        </a:solidFill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000" b="1" dirty="0">
                          <a:solidFill>
                            <a:sysClr val="windowText" lastClr="000000"/>
                          </a:solidFill>
                          <a:cs typeface="B Titr" panose="00000700000000000000" pitchFamily="2" charset="-78"/>
                        </a:rPr>
                        <a:t>7953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solidFill>
                            <a:sysClr val="windowText" lastClr="000000"/>
                          </a:solidFill>
                          <a:cs typeface="B Titr" panose="00000700000000000000" pitchFamily="2" charset="-78"/>
                        </a:rPr>
                        <a:t>7763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600" b="1" i="0" u="none" strike="noStrike" dirty="0">
                          <a:solidFill>
                            <a:sysClr val="windowText" lastClr="000000"/>
                          </a:solidFill>
                          <a:latin typeface="Arial"/>
                          <a:cs typeface="B Jadid" pitchFamily="2" charset="-78"/>
                        </a:rPr>
                        <a:t>وفات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88534">
                <a:tc rowSpan="2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400" b="1" dirty="0">
                          <a:solidFill>
                            <a:sysClr val="windowText" lastClr="000000"/>
                          </a:solidFill>
                          <a:cs typeface="B Titr" panose="00000700000000000000" pitchFamily="2" charset="-78"/>
                        </a:rPr>
                        <a:t>2.6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800" b="1" dirty="0">
                          <a:solidFill>
                            <a:sysClr val="windowText" lastClr="000000"/>
                          </a:solidFill>
                          <a:cs typeface="B Titr" panose="00000700000000000000" pitchFamily="2" charset="-78"/>
                        </a:rPr>
                        <a:t>4.4-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a-IR" sz="1800" b="1" dirty="0">
                        <a:solidFill>
                          <a:sysClr val="windowText" lastClr="000000"/>
                        </a:solidFill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a-IR" sz="1800" b="1">
                        <a:solidFill>
                          <a:sysClr val="windowText" lastClr="000000"/>
                        </a:solidFill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000" b="1" dirty="0">
                          <a:solidFill>
                            <a:sysClr val="windowText" lastClr="000000"/>
                          </a:solidFill>
                          <a:latin typeface="Berlin Sans FB Demi" panose="020E0802020502020306" pitchFamily="34" charset="0"/>
                          <a:cs typeface="B Titr" panose="00000700000000000000" pitchFamily="2" charset="-78"/>
                        </a:rPr>
                        <a:t>7937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solidFill>
                            <a:sysClr val="windowText" lastClr="000000"/>
                          </a:solidFill>
                          <a:cs typeface="B Titr" panose="00000700000000000000" pitchFamily="2" charset="-78"/>
                        </a:rPr>
                        <a:t>8307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600" b="1" i="0" u="none" strike="noStrike" dirty="0">
                          <a:solidFill>
                            <a:sysClr val="windowText" lastClr="000000"/>
                          </a:solidFill>
                          <a:latin typeface="Arial"/>
                          <a:cs typeface="B Jadid" pitchFamily="2" charset="-78"/>
                        </a:rPr>
                        <a:t>ازدواج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889250">
                <a:tc vMerge="1">
                  <a:txBody>
                    <a:bodyPr/>
                    <a:lstStyle/>
                    <a:p>
                      <a:pPr algn="ctr"/>
                      <a:endParaRPr lang="fa-IR" dirty="0"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800" b="1" dirty="0">
                          <a:solidFill>
                            <a:sysClr val="windowText" lastClr="000000"/>
                          </a:solidFill>
                          <a:cs typeface="B Titr" panose="00000700000000000000" pitchFamily="2" charset="-78"/>
                        </a:rPr>
                        <a:t>4.8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a-IR" sz="1800" b="1">
                        <a:solidFill>
                          <a:sysClr val="windowText" lastClr="000000"/>
                        </a:solidFill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a-IR" sz="1800" b="1" dirty="0">
                        <a:solidFill>
                          <a:sysClr val="windowText" lastClr="000000"/>
                        </a:solidFill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000" b="1" dirty="0">
                          <a:solidFill>
                            <a:sysClr val="windowText" lastClr="000000"/>
                          </a:solidFill>
                          <a:latin typeface="Berlin Sans FB Demi" panose="020E0802020502020306" pitchFamily="34" charset="0"/>
                          <a:cs typeface="B Titr" panose="00000700000000000000" pitchFamily="2" charset="-78"/>
                        </a:rPr>
                        <a:t>3026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solidFill>
                            <a:sysClr val="windowText" lastClr="000000"/>
                          </a:solidFill>
                          <a:cs typeface="B Titr" panose="00000700000000000000" pitchFamily="2" charset="-78"/>
                        </a:rPr>
                        <a:t>2887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600" b="1" i="0" u="none" strike="noStrike" dirty="0">
                          <a:solidFill>
                            <a:sysClr val="windowText" lastClr="000000"/>
                          </a:solidFill>
                          <a:latin typeface="Arial"/>
                          <a:cs typeface="B Jadid" pitchFamily="2" charset="-78"/>
                        </a:rPr>
                        <a:t>طلاق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33022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fa-IR" b="1" dirty="0"/>
              <a:t>فاکتورهای تعیین کننده رشد جمعیت</a:t>
            </a:r>
            <a:endParaRPr lang="en-US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52400" y="1447800"/>
          <a:ext cx="8763000" cy="5181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629841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2" name="Objec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42706395"/>
              </p:ext>
            </p:extLst>
          </p:nvPr>
        </p:nvGraphicFramePr>
        <p:xfrm>
          <a:off x="660400" y="762000"/>
          <a:ext cx="7823200" cy="304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59990896"/>
              </p:ext>
            </p:extLst>
          </p:nvPr>
        </p:nvGraphicFramePr>
        <p:xfrm>
          <a:off x="685800" y="3810000"/>
          <a:ext cx="75438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0877871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40410373"/>
              </p:ext>
            </p:extLst>
          </p:nvPr>
        </p:nvGraphicFramePr>
        <p:xfrm>
          <a:off x="1371600" y="1066800"/>
          <a:ext cx="5181600" cy="2145868"/>
        </p:xfrm>
        <a:graphic>
          <a:graphicData uri="http://schemas.openxmlformats.org/drawingml/2006/table">
            <a:tbl>
              <a:tblPr rtl="1" firstRow="1" firstCol="1" bandRow="1">
                <a:tableStyleId>{5940675A-B579-460E-94D1-54222C63F5DA}</a:tableStyleId>
              </a:tblPr>
              <a:tblGrid>
                <a:gridCol w="1853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50638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82200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76072">
                <a:tc gridSpan="3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400" b="1" dirty="0">
                          <a:effectLst/>
                          <a:cs typeface="B Nazanin" panose="00000400000000000000" pitchFamily="2" charset="-78"/>
                        </a:rPr>
                        <a:t>طبق</a:t>
                      </a:r>
                      <a:r>
                        <a:rPr lang="fa-IR" sz="2400" b="1" baseline="0" dirty="0">
                          <a:effectLst/>
                          <a:cs typeface="B Nazanin" panose="00000400000000000000" pitchFamily="2" charset="-78"/>
                        </a:rPr>
                        <a:t> گزارش </a:t>
                      </a:r>
                      <a:r>
                        <a:rPr lang="ar-SA" sz="2400" b="1" dirty="0">
                          <a:effectLst/>
                          <a:cs typeface="B Nazanin" panose="00000400000000000000" pitchFamily="2" charset="-78"/>
                        </a:rPr>
                        <a:t>مرکز آمار ایران </a:t>
                      </a:r>
                      <a:endParaRPr lang="en-US" sz="2400" b="1" dirty="0">
                        <a:effectLst/>
                        <a:cs typeface="B Nazanin" panose="00000400000000000000" pitchFamily="2" charset="-78"/>
                      </a:endParaRPr>
                    </a:p>
                    <a:p>
                      <a:pPr marL="0" marR="0" algn="just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endParaRPr lang="en-US" sz="1600" b="1" dirty="0">
                        <a:effectLst/>
                        <a:latin typeface="Calibri"/>
                        <a:ea typeface="Calibri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14528"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000" b="1" dirty="0">
                          <a:effectLst/>
                          <a:cs typeface="B Nazanin" panose="00000400000000000000" pitchFamily="2" charset="-78"/>
                        </a:rPr>
                        <a:t>باروری کلی </a:t>
                      </a:r>
                      <a:endParaRPr lang="en-US" sz="2000" b="1" dirty="0">
                        <a:effectLst/>
                        <a:latin typeface="Calibri"/>
                        <a:ea typeface="Calibri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800" b="1" dirty="0">
                          <a:effectLst/>
                          <a:cs typeface="B Nazanin" panose="00000400000000000000" pitchFamily="2" charset="-78"/>
                        </a:rPr>
                        <a:t>1390</a:t>
                      </a:r>
                      <a:endParaRPr lang="en-US" sz="1800" b="1" dirty="0">
                        <a:effectLst/>
                        <a:latin typeface="Calibri"/>
                        <a:ea typeface="Calibri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800" b="1" dirty="0">
                          <a:effectLst/>
                          <a:cs typeface="B Nazanin" panose="00000400000000000000" pitchFamily="2" charset="-78"/>
                        </a:rPr>
                        <a:t>1395</a:t>
                      </a:r>
                      <a:endParaRPr lang="en-US" sz="1800" b="1" dirty="0">
                        <a:effectLst/>
                        <a:latin typeface="Calibri"/>
                        <a:ea typeface="Calibri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39534"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000" b="1" dirty="0">
                          <a:effectLst/>
                          <a:cs typeface="B Nazanin" panose="00000400000000000000" pitchFamily="2" charset="-78"/>
                        </a:rPr>
                        <a:t>کشور</a:t>
                      </a:r>
                      <a:endParaRPr lang="en-US" sz="2000" b="1" dirty="0">
                        <a:effectLst/>
                        <a:latin typeface="Calibri"/>
                        <a:ea typeface="Calibri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800" b="1" dirty="0">
                          <a:effectLst/>
                          <a:cs typeface="B Nazanin" panose="00000400000000000000" pitchFamily="2" charset="-78"/>
                        </a:rPr>
                        <a:t>1.8</a:t>
                      </a:r>
                      <a:endParaRPr lang="en-US" sz="1800" b="1" dirty="0">
                        <a:effectLst/>
                        <a:latin typeface="Calibri"/>
                        <a:ea typeface="Calibri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800" b="1" dirty="0">
                          <a:effectLst/>
                          <a:cs typeface="B Nazanin" panose="00000400000000000000" pitchFamily="2" charset="-78"/>
                        </a:rPr>
                        <a:t>2.01</a:t>
                      </a:r>
                      <a:endParaRPr lang="en-US" sz="1800" b="1" dirty="0">
                        <a:effectLst/>
                        <a:latin typeface="Calibri"/>
                        <a:ea typeface="Calibri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39534"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000" b="1" dirty="0">
                          <a:effectLst/>
                          <a:cs typeface="B Nazanin" panose="00000400000000000000" pitchFamily="2" charset="-78"/>
                        </a:rPr>
                        <a:t>استان</a:t>
                      </a:r>
                      <a:endParaRPr lang="en-US" sz="2000" b="1" dirty="0">
                        <a:effectLst/>
                        <a:latin typeface="Calibri"/>
                        <a:ea typeface="Calibri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800" b="1">
                          <a:effectLst/>
                          <a:cs typeface="B Nazanin" panose="00000400000000000000" pitchFamily="2" charset="-78"/>
                        </a:rPr>
                        <a:t>1.6</a:t>
                      </a:r>
                      <a:endParaRPr lang="en-US" sz="1800" b="1">
                        <a:effectLst/>
                        <a:latin typeface="Calibri"/>
                        <a:ea typeface="Calibri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800" b="1" dirty="0">
                          <a:effectLst/>
                          <a:cs typeface="B Nazanin" panose="00000400000000000000" pitchFamily="2" charset="-78"/>
                        </a:rPr>
                        <a:t>1.81</a:t>
                      </a:r>
                      <a:endParaRPr lang="en-US" sz="1800" b="1" dirty="0">
                        <a:effectLst/>
                        <a:latin typeface="Calibri"/>
                        <a:ea typeface="Calibri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72200" y="533400"/>
            <a:ext cx="2590800" cy="1143000"/>
          </a:xfrm>
        </p:spPr>
        <p:txBody>
          <a:bodyPr>
            <a:noAutofit/>
          </a:bodyPr>
          <a:lstStyle/>
          <a:p>
            <a:pPr lvl="0" algn="r" rtl="1"/>
            <a:r>
              <a:rPr lang="fa-IR" sz="2800" dirty="0">
                <a:solidFill>
                  <a:srgbClr val="FF0000"/>
                </a:solidFill>
                <a:cs typeface="B Nazanin" panose="00000400000000000000" pitchFamily="2" charset="-78"/>
              </a:rPr>
              <a:t>میزان باروری کلی</a:t>
            </a:r>
            <a:r>
              <a:rPr lang="en-US" sz="2800" dirty="0">
                <a:solidFill>
                  <a:srgbClr val="FF0000"/>
                </a:solidFill>
                <a:cs typeface="B Nazanin" panose="00000400000000000000" pitchFamily="2" charset="-78"/>
              </a:rPr>
              <a:t> :</a:t>
            </a:r>
            <a:r>
              <a:rPr lang="en-US" sz="2800" dirty="0">
                <a:cs typeface="B Nazanin" panose="00000400000000000000" pitchFamily="2" charset="-78"/>
              </a:rPr>
              <a:t> </a:t>
            </a:r>
            <a:br>
              <a:rPr lang="en-US" sz="2800" dirty="0">
                <a:cs typeface="B Nazanin" panose="00000400000000000000" pitchFamily="2" charset="-78"/>
              </a:rPr>
            </a:br>
            <a:endParaRPr lang="en-US" sz="2800" dirty="0">
              <a:cs typeface="B Nazanin" panose="00000400000000000000" pitchFamily="2" charset="-78"/>
            </a:endParaRPr>
          </a:p>
        </p:txBody>
      </p:sp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85926899"/>
              </p:ext>
            </p:extLst>
          </p:nvPr>
        </p:nvGraphicFramePr>
        <p:xfrm>
          <a:off x="304800" y="3657600"/>
          <a:ext cx="8534400" cy="2971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1556617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2_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6_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3679</TotalTime>
  <Words>2029</Words>
  <Application>Microsoft Office PowerPoint</Application>
  <PresentationFormat>On-screen Show (4:3)</PresentationFormat>
  <Paragraphs>301</Paragraphs>
  <Slides>37</Slides>
  <Notes>9</Notes>
  <HiddenSlides>0</HiddenSlides>
  <MMClips>0</MMClips>
  <ScaleCrop>false</ScaleCrop>
  <HeadingPairs>
    <vt:vector size="6" baseType="variant">
      <vt:variant>
        <vt:lpstr>Theme</vt:lpstr>
      </vt:variant>
      <vt:variant>
        <vt:i4>8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6" baseType="lpstr">
      <vt:lpstr>2_Flow</vt:lpstr>
      <vt:lpstr>6_Flow</vt:lpstr>
      <vt:lpstr>Office Theme</vt:lpstr>
      <vt:lpstr>1_Concourse</vt:lpstr>
      <vt:lpstr>2_Concourse</vt:lpstr>
      <vt:lpstr>1_Office Theme</vt:lpstr>
      <vt:lpstr>3_Office Theme</vt:lpstr>
      <vt:lpstr>Flow</vt:lpstr>
      <vt:lpstr>Chart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وقایع چهارگانه ثبت شده استان  سال 1398ومقایسه آن با مدت مشابه سال قبل</vt:lpstr>
      <vt:lpstr>فاکتورهای تعیین کننده رشد جمعیت</vt:lpstr>
      <vt:lpstr>PowerPoint Presentation</vt:lpstr>
      <vt:lpstr>میزان باروری کلی :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میزان سالمندی بر اساس آخرین سرشماری مرکز آمار ایران در سال 95  </vt:lpstr>
      <vt:lpstr>درصد سالمندی به تفکیک شهرستانهای تابعه دانشگاه بر اساس آخرین سرشماری مرکز آمار ایران </vt:lpstr>
      <vt:lpstr> میانگین سن ازدواج  در کشور و استان: </vt:lpstr>
      <vt:lpstr>روند تغییر ثبت ازدواج استان در سال 1398ومقایسه آن نسبت به مدت مشابه سالهای اخیر </vt:lpstr>
      <vt:lpstr>روند تغییر ثبت طلاق در استان در سال 1398 ومقایسه آن با مدت مشابه سالهای قبل </vt:lpstr>
      <vt:lpstr>نتایج و پیامدهای اقتصادی پنجره جمعیتی</vt:lpstr>
      <vt:lpstr>PowerPoint Presentation</vt:lpstr>
      <vt:lpstr>PowerPoint Presentation</vt:lpstr>
      <vt:lpstr>راهبردهای 15 گانه صیانت از جمعیت</vt:lpstr>
      <vt:lpstr>5 راهبرد منتخب معاونت بهداشتی :  </vt:lpstr>
      <vt:lpstr>انتظارات از دستگاهها: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بار خدایا بر محمد و آل او درود فرست و لباس عافیت و سلامتی بر من بپوشان، با سلامتی محفوظ و با سلامتی گرامیم دار، ... بر من منت نه، به  تندرستی و امنیت و سلامتی در دین و بدنم دعای 23 صحیفه سجادیه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Asus</dc:creator>
  <cp:lastModifiedBy>Lenovo</cp:lastModifiedBy>
  <cp:revision>367</cp:revision>
  <dcterms:created xsi:type="dcterms:W3CDTF">2016-11-19T18:38:18Z</dcterms:created>
  <dcterms:modified xsi:type="dcterms:W3CDTF">2022-04-27T05:09:17Z</dcterms:modified>
</cp:coreProperties>
</file>