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61" r:id="rId3"/>
    <p:sldId id="295" r:id="rId4"/>
    <p:sldId id="258" r:id="rId5"/>
    <p:sldId id="259" r:id="rId6"/>
    <p:sldId id="260" r:id="rId7"/>
    <p:sldId id="262" r:id="rId8"/>
    <p:sldId id="264" r:id="rId9"/>
    <p:sldId id="289" r:id="rId10"/>
    <p:sldId id="270" r:id="rId11"/>
    <p:sldId id="292" r:id="rId12"/>
    <p:sldId id="299" r:id="rId13"/>
    <p:sldId id="290" r:id="rId14"/>
    <p:sldId id="291" r:id="rId15"/>
    <p:sldId id="265" r:id="rId16"/>
    <p:sldId id="271" r:id="rId17"/>
    <p:sldId id="284" r:id="rId18"/>
    <p:sldId id="282" r:id="rId19"/>
    <p:sldId id="283" r:id="rId20"/>
    <p:sldId id="285" r:id="rId21"/>
    <p:sldId id="286" r:id="rId22"/>
    <p:sldId id="287" r:id="rId23"/>
    <p:sldId id="288" r:id="rId24"/>
    <p:sldId id="300" r:id="rId25"/>
    <p:sldId id="296" r:id="rId26"/>
    <p:sldId id="297" r:id="rId27"/>
    <p:sldId id="301" r:id="rId28"/>
    <p:sldId id="302" r:id="rId29"/>
    <p:sldId id="293" r:id="rId30"/>
    <p:sldId id="27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00FFFF"/>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08" autoAdjust="0"/>
    <p:restoredTop sz="94660"/>
  </p:normalViewPr>
  <p:slideViewPr>
    <p:cSldViewPr snapToGrid="0">
      <p:cViewPr varScale="1">
        <p:scale>
          <a:sx n="87" d="100"/>
          <a:sy n="87" d="100"/>
        </p:scale>
        <p:origin x="30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seman\Downloads\&#1605;&#1602;&#1575;&#1610;&#1587;&#1607;%20&#1603;&#1575;&#1605;&#1604;%20&#1603;&#1662;%201%20&#1608;%202%20(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seman\Downloads\&#1605;&#1602;&#1575;&#1610;&#1587;&#1607;%20&#1603;&#1575;&#1605;&#1604;%20&#1603;&#1662;%201%20&#1608;%202%20(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aseman\Downloads\&#1605;&#1602;&#1575;&#1610;&#1587;&#1607;%20&#1603;&#1575;&#1605;&#1604;%20&#1603;&#1662;%201%20&#1608;%202%20(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aseman\Downloads\&#1605;&#1602;&#1575;&#1610;&#1587;&#1607;%20&#1603;&#1575;&#1605;&#1604;%20&#1603;&#1662;%201%20&#1608;%202%20(1).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aseman\Downloads\&#1605;&#1602;&#1575;&#1610;&#1587;&#1607;%20&#1603;&#1575;&#1605;&#1604;%20&#1603;&#1662;%201%20&#1608;%202%20(1).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aseman\Downloads\&#1605;&#1602;&#1575;&#1610;&#1587;&#1607;%20&#1603;&#1575;&#1605;&#1604;%20&#1603;&#1662;%201%20&#1608;%202%20(1).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aseman\Downloads\&#1605;&#1602;&#1575;&#1610;&#1587;&#1607;%20&#1593;&#1605;&#1604;&#1603;&#1585;&#1583;&#1607;&#157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baseline="0" dirty="0"/>
              <a:t> </a:t>
            </a:r>
            <a:r>
              <a:rPr lang="fa-IR" baseline="0" dirty="0" smtClean="0"/>
              <a:t>مقایسه فراوانی </a:t>
            </a:r>
            <a:r>
              <a:rPr lang="fa-IR" baseline="0" dirty="0"/>
              <a:t>مصرف سوسیس،کالباس و </a:t>
            </a:r>
            <a:r>
              <a:rPr lang="fa-IR" baseline="0" dirty="0" smtClean="0"/>
              <a:t>همبرگردر بررسی کپ در سال 90 و96 </a:t>
            </a:r>
            <a:endParaRPr lang="en-US" dirty="0"/>
          </a:p>
        </c:rich>
      </c:tx>
      <c:layout/>
      <c:overlay val="0"/>
    </c:title>
    <c:autoTitleDeleted val="0"/>
    <c:view3D>
      <c:rotX val="15"/>
      <c:rotY val="340"/>
      <c:rAngAx val="1"/>
    </c:view3D>
    <c:floor>
      <c:thickness val="0"/>
    </c:floor>
    <c:sideWall>
      <c:thickness val="0"/>
    </c:sideWall>
    <c:backWall>
      <c:thickness val="0"/>
    </c:backWall>
    <c:plotArea>
      <c:layout/>
      <c:bar3DChart>
        <c:barDir val="col"/>
        <c:grouping val="clustered"/>
        <c:varyColors val="0"/>
        <c:ser>
          <c:idx val="1"/>
          <c:order val="0"/>
          <c:tx>
            <c:strRef>
              <c:f>Sheet1!$B$287</c:f>
              <c:strCache>
                <c:ptCount val="1"/>
                <c:pt idx="0">
                  <c:v>کپ 1</c:v>
                </c:pt>
              </c:strCache>
            </c:strRef>
          </c:tx>
          <c:invertIfNegative val="0"/>
          <c:dLbls>
            <c:spPr>
              <a:solidFill>
                <a:srgbClr val="FFFF0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Sheet1!$A$288:$A$291</c:f>
              <c:strCache>
                <c:ptCount val="4"/>
                <c:pt idx="0">
                  <c:v>روزانه </c:v>
                </c:pt>
                <c:pt idx="1">
                  <c:v>هفتگی</c:v>
                </c:pt>
                <c:pt idx="2">
                  <c:v>به ندرت </c:v>
                </c:pt>
                <c:pt idx="3">
                  <c:v>هرگز</c:v>
                </c:pt>
              </c:strCache>
            </c:strRef>
          </c:cat>
          <c:val>
            <c:numRef>
              <c:f>Sheet1!$B$288:$B$291</c:f>
              <c:numCache>
                <c:formatCode>0.0</c:formatCode>
                <c:ptCount val="4"/>
                <c:pt idx="0">
                  <c:v>0</c:v>
                </c:pt>
                <c:pt idx="1">
                  <c:v>13.2</c:v>
                </c:pt>
                <c:pt idx="2">
                  <c:v>45.6</c:v>
                </c:pt>
                <c:pt idx="3">
                  <c:v>41.2</c:v>
                </c:pt>
              </c:numCache>
            </c:numRef>
          </c:val>
        </c:ser>
        <c:ser>
          <c:idx val="2"/>
          <c:order val="1"/>
          <c:tx>
            <c:strRef>
              <c:f>Sheet1!$C$287</c:f>
              <c:strCache>
                <c:ptCount val="1"/>
                <c:pt idx="0">
                  <c:v>کپ 2</c:v>
                </c:pt>
              </c:strCache>
            </c:strRef>
          </c:tx>
          <c:invertIfNegative val="0"/>
          <c:dLbls>
            <c:spPr>
              <a:solidFill>
                <a:srgbClr val="FFFF0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Sheet1!$A$288:$A$291</c:f>
              <c:strCache>
                <c:ptCount val="4"/>
                <c:pt idx="0">
                  <c:v>روزانه </c:v>
                </c:pt>
                <c:pt idx="1">
                  <c:v>هفتگی</c:v>
                </c:pt>
                <c:pt idx="2">
                  <c:v>به ندرت </c:v>
                </c:pt>
                <c:pt idx="3">
                  <c:v>هرگز</c:v>
                </c:pt>
              </c:strCache>
            </c:strRef>
          </c:cat>
          <c:val>
            <c:numRef>
              <c:f>Sheet1!$C$288:$C$291</c:f>
              <c:numCache>
                <c:formatCode>0.0</c:formatCode>
                <c:ptCount val="4"/>
                <c:pt idx="0">
                  <c:v>0</c:v>
                </c:pt>
                <c:pt idx="1">
                  <c:v>1.76</c:v>
                </c:pt>
                <c:pt idx="2">
                  <c:v>27.69</c:v>
                </c:pt>
                <c:pt idx="3">
                  <c:v>70.55</c:v>
                </c:pt>
              </c:numCache>
            </c:numRef>
          </c:val>
        </c:ser>
        <c:dLbls>
          <c:showLegendKey val="0"/>
          <c:showVal val="0"/>
          <c:showCatName val="0"/>
          <c:showSerName val="0"/>
          <c:showPercent val="0"/>
          <c:showBubbleSize val="0"/>
        </c:dLbls>
        <c:gapWidth val="150"/>
        <c:shape val="box"/>
        <c:axId val="86112184"/>
        <c:axId val="86112576"/>
        <c:axId val="0"/>
      </c:bar3DChart>
      <c:catAx>
        <c:axId val="86112184"/>
        <c:scaling>
          <c:orientation val="maxMin"/>
        </c:scaling>
        <c:delete val="0"/>
        <c:axPos val="b"/>
        <c:numFmt formatCode="General" sourceLinked="0"/>
        <c:majorTickMark val="none"/>
        <c:minorTickMark val="none"/>
        <c:tickLblPos val="nextTo"/>
        <c:txPr>
          <a:bodyPr/>
          <a:lstStyle/>
          <a:p>
            <a:pPr>
              <a:defRPr sz="1600" b="1"/>
            </a:pPr>
            <a:endParaRPr lang="en-US"/>
          </a:p>
        </c:txPr>
        <c:crossAx val="86112576"/>
        <c:crosses val="autoZero"/>
        <c:auto val="1"/>
        <c:lblAlgn val="ctr"/>
        <c:lblOffset val="100"/>
        <c:noMultiLvlLbl val="0"/>
      </c:catAx>
      <c:valAx>
        <c:axId val="86112576"/>
        <c:scaling>
          <c:orientation val="minMax"/>
        </c:scaling>
        <c:delete val="0"/>
        <c:axPos val="r"/>
        <c:majorGridlines/>
        <c:numFmt formatCode="0.0" sourceLinked="1"/>
        <c:majorTickMark val="out"/>
        <c:minorTickMark val="none"/>
        <c:tickLblPos val="nextTo"/>
        <c:crossAx val="86112184"/>
        <c:crosses val="autoZero"/>
        <c:crossBetween val="between"/>
      </c:valAx>
    </c:plotArea>
    <c:legend>
      <c:legendPos val="r"/>
      <c:layout/>
      <c:overlay val="0"/>
      <c:txPr>
        <a:bodyPr/>
        <a:lstStyle/>
        <a:p>
          <a:pPr>
            <a:defRPr sz="1400"/>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baseline="0"/>
              <a:t> فراوانی مصرف نوشابه های گازدار در خانوارها  </a:t>
            </a:r>
            <a:endParaRPr lang="en-US"/>
          </a:p>
        </c:rich>
      </c:tx>
      <c:layout/>
      <c:overlay val="0"/>
    </c:title>
    <c:autoTitleDeleted val="0"/>
    <c:view3D>
      <c:rotX val="15"/>
      <c:rotY val="340"/>
      <c:rAngAx val="1"/>
    </c:view3D>
    <c:floor>
      <c:thickness val="0"/>
    </c:floor>
    <c:sideWall>
      <c:thickness val="0"/>
    </c:sideWall>
    <c:backWall>
      <c:thickness val="0"/>
    </c:backWall>
    <c:plotArea>
      <c:layout/>
      <c:bar3DChart>
        <c:barDir val="col"/>
        <c:grouping val="clustered"/>
        <c:varyColors val="0"/>
        <c:ser>
          <c:idx val="1"/>
          <c:order val="0"/>
          <c:tx>
            <c:strRef>
              <c:f>Sheet1!$B$336</c:f>
              <c:strCache>
                <c:ptCount val="1"/>
                <c:pt idx="0">
                  <c:v>کپ 1</c:v>
                </c:pt>
              </c:strCache>
            </c:strRef>
          </c:tx>
          <c:invertIfNegative val="0"/>
          <c:dLbls>
            <c:spPr>
              <a:solidFill>
                <a:srgbClr val="FFFF0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Sheet1!$A$337:$A$340</c:f>
              <c:strCache>
                <c:ptCount val="4"/>
                <c:pt idx="0">
                  <c:v>روزانه </c:v>
                </c:pt>
                <c:pt idx="1">
                  <c:v>هفتگی</c:v>
                </c:pt>
                <c:pt idx="2">
                  <c:v>به ندرت </c:v>
                </c:pt>
                <c:pt idx="3">
                  <c:v>هرگز</c:v>
                </c:pt>
              </c:strCache>
            </c:strRef>
          </c:cat>
          <c:val>
            <c:numRef>
              <c:f>Sheet1!$B$337:$B$340</c:f>
              <c:numCache>
                <c:formatCode>0.0</c:formatCode>
                <c:ptCount val="4"/>
                <c:pt idx="0">
                  <c:v>4.8</c:v>
                </c:pt>
                <c:pt idx="1">
                  <c:v>27</c:v>
                </c:pt>
                <c:pt idx="2">
                  <c:v>43.6</c:v>
                </c:pt>
                <c:pt idx="3">
                  <c:v>24.6</c:v>
                </c:pt>
              </c:numCache>
            </c:numRef>
          </c:val>
        </c:ser>
        <c:ser>
          <c:idx val="2"/>
          <c:order val="1"/>
          <c:tx>
            <c:strRef>
              <c:f>Sheet1!$C$336</c:f>
              <c:strCache>
                <c:ptCount val="1"/>
                <c:pt idx="0">
                  <c:v>کپ 2</c:v>
                </c:pt>
              </c:strCache>
            </c:strRef>
          </c:tx>
          <c:invertIfNegative val="0"/>
          <c:dLbls>
            <c:spPr>
              <a:solidFill>
                <a:srgbClr val="FFFF00"/>
              </a:solidFill>
              <a:ln>
                <a:noFill/>
              </a:ln>
              <a:effectLst/>
            </c:spPr>
            <c:txPr>
              <a:bodyPr/>
              <a:lstStyle/>
              <a:p>
                <a:pPr>
                  <a:defRPr sz="12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Sheet1!$A$337:$A$340</c:f>
              <c:strCache>
                <c:ptCount val="4"/>
                <c:pt idx="0">
                  <c:v>روزانه </c:v>
                </c:pt>
                <c:pt idx="1">
                  <c:v>هفتگی</c:v>
                </c:pt>
                <c:pt idx="2">
                  <c:v>به ندرت </c:v>
                </c:pt>
                <c:pt idx="3">
                  <c:v>هرگز</c:v>
                </c:pt>
              </c:strCache>
            </c:strRef>
          </c:cat>
          <c:val>
            <c:numRef>
              <c:f>Sheet1!$C$337:$C$340</c:f>
              <c:numCache>
                <c:formatCode>0.0</c:formatCode>
                <c:ptCount val="4"/>
                <c:pt idx="0">
                  <c:v>1.76</c:v>
                </c:pt>
                <c:pt idx="1">
                  <c:v>14.54</c:v>
                </c:pt>
                <c:pt idx="2">
                  <c:v>44.27</c:v>
                </c:pt>
                <c:pt idx="3">
                  <c:v>39.43</c:v>
                </c:pt>
              </c:numCache>
            </c:numRef>
          </c:val>
        </c:ser>
        <c:dLbls>
          <c:showLegendKey val="0"/>
          <c:showVal val="0"/>
          <c:showCatName val="0"/>
          <c:showSerName val="0"/>
          <c:showPercent val="0"/>
          <c:showBubbleSize val="0"/>
        </c:dLbls>
        <c:gapWidth val="150"/>
        <c:shape val="box"/>
        <c:axId val="508893744"/>
        <c:axId val="321495976"/>
        <c:axId val="0"/>
      </c:bar3DChart>
      <c:catAx>
        <c:axId val="508893744"/>
        <c:scaling>
          <c:orientation val="maxMin"/>
        </c:scaling>
        <c:delete val="0"/>
        <c:axPos val="b"/>
        <c:numFmt formatCode="General" sourceLinked="0"/>
        <c:majorTickMark val="none"/>
        <c:minorTickMark val="none"/>
        <c:tickLblPos val="nextTo"/>
        <c:txPr>
          <a:bodyPr/>
          <a:lstStyle/>
          <a:p>
            <a:pPr>
              <a:defRPr sz="1400"/>
            </a:pPr>
            <a:endParaRPr lang="en-US"/>
          </a:p>
        </c:txPr>
        <c:crossAx val="321495976"/>
        <c:crosses val="autoZero"/>
        <c:auto val="1"/>
        <c:lblAlgn val="ctr"/>
        <c:lblOffset val="100"/>
        <c:noMultiLvlLbl val="0"/>
      </c:catAx>
      <c:valAx>
        <c:axId val="321495976"/>
        <c:scaling>
          <c:orientation val="minMax"/>
        </c:scaling>
        <c:delete val="0"/>
        <c:axPos val="r"/>
        <c:majorGridlines/>
        <c:numFmt formatCode="0.0" sourceLinked="1"/>
        <c:majorTickMark val="out"/>
        <c:minorTickMark val="none"/>
        <c:tickLblPos val="nextTo"/>
        <c:crossAx val="508893744"/>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dirty="0"/>
              <a:t> </a:t>
            </a:r>
            <a:r>
              <a:rPr lang="fa-IR" dirty="0" smtClean="0"/>
              <a:t>مقایسه فراوانی </a:t>
            </a:r>
            <a:r>
              <a:rPr lang="fa-IR" dirty="0"/>
              <a:t>مصرف قند وشکر در </a:t>
            </a:r>
            <a:r>
              <a:rPr lang="fa-IR" dirty="0" smtClean="0"/>
              <a:t>خانوارها در بررسی</a:t>
            </a:r>
            <a:r>
              <a:rPr lang="fa-IR" baseline="0" dirty="0" smtClean="0"/>
              <a:t> کپ در سال 90و96</a:t>
            </a:r>
            <a:r>
              <a:rPr lang="fa-IR" dirty="0" smtClean="0"/>
              <a:t>  </a:t>
            </a:r>
            <a:endParaRPr lang="en-US" dirty="0"/>
          </a:p>
        </c:rich>
      </c:tx>
      <c:layout/>
      <c:overlay val="0"/>
    </c:title>
    <c:autoTitleDeleted val="0"/>
    <c:view3D>
      <c:rotX val="15"/>
      <c:rotY val="340"/>
      <c:rAngAx val="1"/>
    </c:view3D>
    <c:floor>
      <c:thickness val="0"/>
    </c:floor>
    <c:sideWall>
      <c:thickness val="0"/>
    </c:sideWall>
    <c:backWall>
      <c:thickness val="0"/>
    </c:backWall>
    <c:plotArea>
      <c:layout/>
      <c:bar3DChart>
        <c:barDir val="col"/>
        <c:grouping val="clustered"/>
        <c:varyColors val="0"/>
        <c:ser>
          <c:idx val="1"/>
          <c:order val="0"/>
          <c:tx>
            <c:strRef>
              <c:f>Sheet1!$B$330</c:f>
              <c:strCache>
                <c:ptCount val="1"/>
                <c:pt idx="0">
                  <c:v>کپ 1</c:v>
                </c:pt>
              </c:strCache>
            </c:strRef>
          </c:tx>
          <c:invertIfNegative val="0"/>
          <c:dLbls>
            <c:spPr>
              <a:solidFill>
                <a:srgbClr val="FFFF0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Sheet1!$A$331:$A$334</c:f>
              <c:strCache>
                <c:ptCount val="4"/>
                <c:pt idx="0">
                  <c:v>روزانه </c:v>
                </c:pt>
                <c:pt idx="1">
                  <c:v>هفتگی</c:v>
                </c:pt>
                <c:pt idx="2">
                  <c:v>به ندرت </c:v>
                </c:pt>
                <c:pt idx="3">
                  <c:v>هرگز</c:v>
                </c:pt>
              </c:strCache>
            </c:strRef>
          </c:cat>
          <c:val>
            <c:numRef>
              <c:f>Sheet1!$B$331:$B$334</c:f>
              <c:numCache>
                <c:formatCode>0.0</c:formatCode>
                <c:ptCount val="4"/>
                <c:pt idx="0">
                  <c:v>84</c:v>
                </c:pt>
                <c:pt idx="1">
                  <c:v>2</c:v>
                </c:pt>
                <c:pt idx="2">
                  <c:v>13.4</c:v>
                </c:pt>
                <c:pt idx="3">
                  <c:v>0.7</c:v>
                </c:pt>
              </c:numCache>
            </c:numRef>
          </c:val>
        </c:ser>
        <c:ser>
          <c:idx val="2"/>
          <c:order val="1"/>
          <c:tx>
            <c:strRef>
              <c:f>Sheet1!$C$330</c:f>
              <c:strCache>
                <c:ptCount val="1"/>
                <c:pt idx="0">
                  <c:v>کپ 2</c:v>
                </c:pt>
              </c:strCache>
            </c:strRef>
          </c:tx>
          <c:invertIfNegative val="0"/>
          <c:dLbls>
            <c:spPr>
              <a:solidFill>
                <a:schemeClr val="accent6">
                  <a:lumMod val="60000"/>
                  <a:lumOff val="40000"/>
                </a:schemeClr>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Sheet1!$A$331:$A$334</c:f>
              <c:strCache>
                <c:ptCount val="4"/>
                <c:pt idx="0">
                  <c:v>روزانه </c:v>
                </c:pt>
                <c:pt idx="1">
                  <c:v>هفتگی</c:v>
                </c:pt>
                <c:pt idx="2">
                  <c:v>به ندرت </c:v>
                </c:pt>
                <c:pt idx="3">
                  <c:v>هرگز</c:v>
                </c:pt>
              </c:strCache>
            </c:strRef>
          </c:cat>
          <c:val>
            <c:numRef>
              <c:f>Sheet1!$C$331:$C$334</c:f>
              <c:numCache>
                <c:formatCode>0.0</c:formatCode>
                <c:ptCount val="4"/>
                <c:pt idx="0">
                  <c:v>65.709999999999994</c:v>
                </c:pt>
                <c:pt idx="1">
                  <c:v>14.5</c:v>
                </c:pt>
                <c:pt idx="2">
                  <c:v>13.63</c:v>
                </c:pt>
                <c:pt idx="3">
                  <c:v>6.15</c:v>
                </c:pt>
              </c:numCache>
            </c:numRef>
          </c:val>
        </c:ser>
        <c:dLbls>
          <c:showLegendKey val="0"/>
          <c:showVal val="0"/>
          <c:showCatName val="0"/>
          <c:showSerName val="0"/>
          <c:showPercent val="0"/>
          <c:showBubbleSize val="0"/>
        </c:dLbls>
        <c:gapWidth val="150"/>
        <c:shape val="box"/>
        <c:axId val="321496760"/>
        <c:axId val="572856184"/>
        <c:axId val="0"/>
      </c:bar3DChart>
      <c:catAx>
        <c:axId val="321496760"/>
        <c:scaling>
          <c:orientation val="maxMin"/>
        </c:scaling>
        <c:delete val="0"/>
        <c:axPos val="b"/>
        <c:numFmt formatCode="General" sourceLinked="0"/>
        <c:majorTickMark val="none"/>
        <c:minorTickMark val="none"/>
        <c:tickLblPos val="nextTo"/>
        <c:txPr>
          <a:bodyPr/>
          <a:lstStyle/>
          <a:p>
            <a:pPr>
              <a:defRPr sz="1600"/>
            </a:pPr>
            <a:endParaRPr lang="en-US"/>
          </a:p>
        </c:txPr>
        <c:crossAx val="572856184"/>
        <c:crosses val="autoZero"/>
        <c:auto val="1"/>
        <c:lblAlgn val="ctr"/>
        <c:lblOffset val="100"/>
        <c:noMultiLvlLbl val="0"/>
      </c:catAx>
      <c:valAx>
        <c:axId val="572856184"/>
        <c:scaling>
          <c:orientation val="minMax"/>
        </c:scaling>
        <c:delete val="0"/>
        <c:axPos val="r"/>
        <c:majorGridlines/>
        <c:numFmt formatCode="0.0" sourceLinked="1"/>
        <c:majorTickMark val="out"/>
        <c:minorTickMark val="none"/>
        <c:tickLblPos val="nextTo"/>
        <c:crossAx val="321496760"/>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baseline="0" dirty="0" smtClean="0"/>
              <a:t>مقایسه فراوانی </a:t>
            </a:r>
            <a:r>
              <a:rPr lang="fa-IR" baseline="0" dirty="0"/>
              <a:t>مصرف انواع میوه در </a:t>
            </a:r>
            <a:r>
              <a:rPr lang="fa-IR" baseline="0" dirty="0" smtClean="0"/>
              <a:t>خانوارهادر برسی کپ سال 90و96  </a:t>
            </a:r>
            <a:endParaRPr lang="fa-IR" baseline="0" dirty="0"/>
          </a:p>
          <a:p>
            <a:pPr>
              <a:defRPr/>
            </a:pPr>
            <a:endParaRPr lang="en-US" dirty="0"/>
          </a:p>
        </c:rich>
      </c:tx>
      <c:layout/>
      <c:overlay val="0"/>
    </c:title>
    <c:autoTitleDeleted val="0"/>
    <c:view3D>
      <c:rotX val="15"/>
      <c:rotY val="340"/>
      <c:rAngAx val="1"/>
    </c:view3D>
    <c:floor>
      <c:thickness val="0"/>
    </c:floor>
    <c:sideWall>
      <c:thickness val="0"/>
    </c:sideWall>
    <c:backWall>
      <c:thickness val="0"/>
    </c:backWall>
    <c:plotArea>
      <c:layout/>
      <c:bar3DChart>
        <c:barDir val="col"/>
        <c:grouping val="clustered"/>
        <c:varyColors val="0"/>
        <c:ser>
          <c:idx val="1"/>
          <c:order val="0"/>
          <c:tx>
            <c:strRef>
              <c:f>Sheet1!$B$299</c:f>
              <c:strCache>
                <c:ptCount val="1"/>
                <c:pt idx="0">
                  <c:v>کپ 1</c:v>
                </c:pt>
              </c:strCache>
            </c:strRef>
          </c:tx>
          <c:invertIfNegative val="0"/>
          <c:dLbls>
            <c:spPr>
              <a:solidFill>
                <a:srgbClr val="FFFF0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Sheet1!$A$300:$A$303</c:f>
              <c:strCache>
                <c:ptCount val="4"/>
                <c:pt idx="0">
                  <c:v>روزانه </c:v>
                </c:pt>
                <c:pt idx="1">
                  <c:v>هفتگی</c:v>
                </c:pt>
                <c:pt idx="2">
                  <c:v>به ندرت </c:v>
                </c:pt>
                <c:pt idx="3">
                  <c:v>هرگز</c:v>
                </c:pt>
              </c:strCache>
            </c:strRef>
          </c:cat>
          <c:val>
            <c:numRef>
              <c:f>Sheet1!$B$300:$B$303</c:f>
              <c:numCache>
                <c:formatCode>0.0</c:formatCode>
                <c:ptCount val="4"/>
                <c:pt idx="0">
                  <c:v>74.8</c:v>
                </c:pt>
                <c:pt idx="1">
                  <c:v>22.6</c:v>
                </c:pt>
                <c:pt idx="2">
                  <c:v>1.1000000000000001</c:v>
                </c:pt>
                <c:pt idx="3">
                  <c:v>1.5</c:v>
                </c:pt>
              </c:numCache>
            </c:numRef>
          </c:val>
        </c:ser>
        <c:ser>
          <c:idx val="2"/>
          <c:order val="1"/>
          <c:tx>
            <c:strRef>
              <c:f>Sheet1!$C$299</c:f>
              <c:strCache>
                <c:ptCount val="1"/>
                <c:pt idx="0">
                  <c:v>کپ 2</c:v>
                </c:pt>
              </c:strCache>
            </c:strRef>
          </c:tx>
          <c:invertIfNegative val="0"/>
          <c:dLbls>
            <c:spPr>
              <a:solidFill>
                <a:schemeClr val="accent6">
                  <a:lumMod val="60000"/>
                  <a:lumOff val="40000"/>
                </a:schemeClr>
              </a:solidFill>
              <a:ln>
                <a:noFill/>
              </a:ln>
              <a:effectLst/>
            </c:spPr>
            <c:txPr>
              <a:bodyPr/>
              <a:lstStyle/>
              <a:p>
                <a:pPr>
                  <a:defRPr sz="12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Sheet1!$A$300:$A$303</c:f>
              <c:strCache>
                <c:ptCount val="4"/>
                <c:pt idx="0">
                  <c:v>روزانه </c:v>
                </c:pt>
                <c:pt idx="1">
                  <c:v>هفتگی</c:v>
                </c:pt>
                <c:pt idx="2">
                  <c:v>به ندرت </c:v>
                </c:pt>
                <c:pt idx="3">
                  <c:v>هرگز</c:v>
                </c:pt>
              </c:strCache>
            </c:strRef>
          </c:cat>
          <c:val>
            <c:numRef>
              <c:f>Sheet1!$C$300:$C$303</c:f>
              <c:numCache>
                <c:formatCode>0.0</c:formatCode>
                <c:ptCount val="4"/>
                <c:pt idx="0">
                  <c:v>81.099999999999994</c:v>
                </c:pt>
                <c:pt idx="1">
                  <c:v>17.14</c:v>
                </c:pt>
                <c:pt idx="2">
                  <c:v>1.54</c:v>
                </c:pt>
                <c:pt idx="3">
                  <c:v>0.22</c:v>
                </c:pt>
              </c:numCache>
            </c:numRef>
          </c:val>
        </c:ser>
        <c:dLbls>
          <c:showLegendKey val="0"/>
          <c:showVal val="0"/>
          <c:showCatName val="0"/>
          <c:showSerName val="0"/>
          <c:showPercent val="0"/>
          <c:showBubbleSize val="0"/>
        </c:dLbls>
        <c:gapWidth val="150"/>
        <c:shape val="box"/>
        <c:axId val="86113360"/>
        <c:axId val="513556896"/>
        <c:axId val="0"/>
      </c:bar3DChart>
      <c:catAx>
        <c:axId val="86113360"/>
        <c:scaling>
          <c:orientation val="maxMin"/>
        </c:scaling>
        <c:delete val="0"/>
        <c:axPos val="b"/>
        <c:numFmt formatCode="General" sourceLinked="0"/>
        <c:majorTickMark val="none"/>
        <c:minorTickMark val="none"/>
        <c:tickLblPos val="nextTo"/>
        <c:txPr>
          <a:bodyPr/>
          <a:lstStyle/>
          <a:p>
            <a:pPr>
              <a:defRPr sz="1600"/>
            </a:pPr>
            <a:endParaRPr lang="en-US"/>
          </a:p>
        </c:txPr>
        <c:crossAx val="513556896"/>
        <c:crosses val="autoZero"/>
        <c:auto val="1"/>
        <c:lblAlgn val="ctr"/>
        <c:lblOffset val="100"/>
        <c:noMultiLvlLbl val="0"/>
      </c:catAx>
      <c:valAx>
        <c:axId val="513556896"/>
        <c:scaling>
          <c:orientation val="minMax"/>
        </c:scaling>
        <c:delete val="0"/>
        <c:axPos val="r"/>
        <c:majorGridlines/>
        <c:numFmt formatCode="0.0" sourceLinked="1"/>
        <c:majorTickMark val="out"/>
        <c:minorTickMark val="none"/>
        <c:tickLblPos val="nextTo"/>
        <c:crossAx val="86113360"/>
        <c:crosses val="autoZero"/>
        <c:crossBetween val="between"/>
      </c:valAx>
    </c:plotArea>
    <c:legend>
      <c:legendPos val="r"/>
      <c:layout/>
      <c:overlay val="0"/>
      <c:txPr>
        <a:bodyPr/>
        <a:lstStyle/>
        <a:p>
          <a:pPr>
            <a:defRPr sz="1400"/>
          </a:pPr>
          <a:endParaRPr lang="en-US"/>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baseline="0" dirty="0" smtClean="0"/>
              <a:t>مقایسه نان </a:t>
            </a:r>
            <a:r>
              <a:rPr lang="fa-IR" baseline="0" dirty="0"/>
              <a:t>معمول مصرفی در </a:t>
            </a:r>
            <a:r>
              <a:rPr lang="fa-IR" baseline="0" dirty="0" smtClean="0"/>
              <a:t>خانوارها در بررسی کپ سال 90 و96  </a:t>
            </a:r>
            <a:endParaRPr lang="en-US" dirty="0"/>
          </a:p>
        </c:rich>
      </c:tx>
      <c:layout/>
      <c:overlay val="0"/>
    </c:title>
    <c:autoTitleDeleted val="0"/>
    <c:view3D>
      <c:rotX val="15"/>
      <c:rotY val="340"/>
      <c:rAngAx val="1"/>
    </c:view3D>
    <c:floor>
      <c:thickness val="0"/>
    </c:floor>
    <c:sideWall>
      <c:thickness val="0"/>
    </c:sideWall>
    <c:backWall>
      <c:thickness val="0"/>
    </c:backWall>
    <c:plotArea>
      <c:layout/>
      <c:bar3DChart>
        <c:barDir val="col"/>
        <c:grouping val="clustered"/>
        <c:varyColors val="0"/>
        <c:ser>
          <c:idx val="1"/>
          <c:order val="0"/>
          <c:tx>
            <c:strRef>
              <c:f>Sheet1!$B$236</c:f>
              <c:strCache>
                <c:ptCount val="1"/>
                <c:pt idx="0">
                  <c:v>کپ 1</c:v>
                </c:pt>
              </c:strCache>
            </c:strRef>
          </c:tx>
          <c:invertIfNegative val="0"/>
          <c:dLbls>
            <c:spPr>
              <a:solidFill>
                <a:srgbClr val="FFFF0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Sheet1!$A$237:$A$242</c:f>
              <c:strCache>
                <c:ptCount val="6"/>
                <c:pt idx="0">
                  <c:v>لواش</c:v>
                </c:pt>
                <c:pt idx="1">
                  <c:v>تافتون</c:v>
                </c:pt>
                <c:pt idx="2">
                  <c:v>سنگک</c:v>
                </c:pt>
                <c:pt idx="3">
                  <c:v>بربری</c:v>
                </c:pt>
                <c:pt idx="4">
                  <c:v>انواع نان های صنعتی(باگت،تست و ...)</c:v>
                </c:pt>
                <c:pt idx="5">
                  <c:v>محلی</c:v>
                </c:pt>
              </c:strCache>
            </c:strRef>
          </c:cat>
          <c:val>
            <c:numRef>
              <c:f>Sheet1!$B$237:$B$242</c:f>
              <c:numCache>
                <c:formatCode>0.0</c:formatCode>
                <c:ptCount val="6"/>
                <c:pt idx="0">
                  <c:v>55</c:v>
                </c:pt>
                <c:pt idx="1">
                  <c:v>11.4</c:v>
                </c:pt>
                <c:pt idx="2">
                  <c:v>12.5</c:v>
                </c:pt>
                <c:pt idx="3">
                  <c:v>2.2000000000000002</c:v>
                </c:pt>
                <c:pt idx="4">
                  <c:v>0</c:v>
                </c:pt>
                <c:pt idx="5">
                  <c:v>18.899999999999999</c:v>
                </c:pt>
              </c:numCache>
            </c:numRef>
          </c:val>
        </c:ser>
        <c:ser>
          <c:idx val="2"/>
          <c:order val="1"/>
          <c:tx>
            <c:strRef>
              <c:f>Sheet1!$C$236</c:f>
              <c:strCache>
                <c:ptCount val="1"/>
                <c:pt idx="0">
                  <c:v>کپ 2</c:v>
                </c:pt>
              </c:strCache>
            </c:strRef>
          </c:tx>
          <c:invertIfNegative val="0"/>
          <c:dLbls>
            <c:spPr>
              <a:solidFill>
                <a:srgbClr val="92D05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Sheet1!$A$237:$A$242</c:f>
              <c:strCache>
                <c:ptCount val="6"/>
                <c:pt idx="0">
                  <c:v>لواش</c:v>
                </c:pt>
                <c:pt idx="1">
                  <c:v>تافتون</c:v>
                </c:pt>
                <c:pt idx="2">
                  <c:v>سنگک</c:v>
                </c:pt>
                <c:pt idx="3">
                  <c:v>بربری</c:v>
                </c:pt>
                <c:pt idx="4">
                  <c:v>انواع نان های صنعتی(باگت،تست و ...)</c:v>
                </c:pt>
                <c:pt idx="5">
                  <c:v>محلی</c:v>
                </c:pt>
              </c:strCache>
            </c:strRef>
          </c:cat>
          <c:val>
            <c:numRef>
              <c:f>Sheet1!$C$237:$C$242</c:f>
              <c:numCache>
                <c:formatCode>0.0</c:formatCode>
                <c:ptCount val="6"/>
                <c:pt idx="0">
                  <c:v>48.79</c:v>
                </c:pt>
                <c:pt idx="1">
                  <c:v>2.86</c:v>
                </c:pt>
                <c:pt idx="2">
                  <c:v>41.32</c:v>
                </c:pt>
                <c:pt idx="3">
                  <c:v>2.42</c:v>
                </c:pt>
                <c:pt idx="4">
                  <c:v>0</c:v>
                </c:pt>
                <c:pt idx="5">
                  <c:v>4.17</c:v>
                </c:pt>
              </c:numCache>
            </c:numRef>
          </c:val>
        </c:ser>
        <c:dLbls>
          <c:showLegendKey val="0"/>
          <c:showVal val="0"/>
          <c:showCatName val="0"/>
          <c:showSerName val="0"/>
          <c:showPercent val="0"/>
          <c:showBubbleSize val="0"/>
        </c:dLbls>
        <c:gapWidth val="150"/>
        <c:shape val="box"/>
        <c:axId val="512378872"/>
        <c:axId val="315452232"/>
        <c:axId val="0"/>
      </c:bar3DChart>
      <c:catAx>
        <c:axId val="512378872"/>
        <c:scaling>
          <c:orientation val="maxMin"/>
        </c:scaling>
        <c:delete val="0"/>
        <c:axPos val="b"/>
        <c:numFmt formatCode="General" sourceLinked="0"/>
        <c:majorTickMark val="none"/>
        <c:minorTickMark val="none"/>
        <c:tickLblPos val="nextTo"/>
        <c:txPr>
          <a:bodyPr/>
          <a:lstStyle/>
          <a:p>
            <a:pPr>
              <a:defRPr sz="1200" b="1"/>
            </a:pPr>
            <a:endParaRPr lang="en-US"/>
          </a:p>
        </c:txPr>
        <c:crossAx val="315452232"/>
        <c:crosses val="autoZero"/>
        <c:auto val="1"/>
        <c:lblAlgn val="ctr"/>
        <c:lblOffset val="100"/>
        <c:noMultiLvlLbl val="0"/>
      </c:catAx>
      <c:valAx>
        <c:axId val="315452232"/>
        <c:scaling>
          <c:orientation val="minMax"/>
        </c:scaling>
        <c:delete val="0"/>
        <c:axPos val="r"/>
        <c:majorGridlines/>
        <c:numFmt formatCode="0.0" sourceLinked="1"/>
        <c:majorTickMark val="out"/>
        <c:minorTickMark val="none"/>
        <c:tickLblPos val="nextTo"/>
        <c:crossAx val="512378872"/>
        <c:crosses val="autoZero"/>
        <c:crossBetween val="between"/>
      </c:valAx>
    </c:plotArea>
    <c:legend>
      <c:legendPos val="r"/>
      <c:layout/>
      <c:overlay val="0"/>
      <c:txPr>
        <a:bodyPr/>
        <a:lstStyle/>
        <a:p>
          <a:pPr>
            <a:defRPr sz="1400"/>
          </a:pPr>
          <a:endParaRPr lang="en-US"/>
        </a:p>
      </c:txPr>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dirty="0" smtClean="0"/>
              <a:t>مقایسه مصرف</a:t>
            </a:r>
            <a:r>
              <a:rPr lang="fa-IR" baseline="0" dirty="0" smtClean="0"/>
              <a:t> </a:t>
            </a:r>
            <a:r>
              <a:rPr lang="fa-IR" baseline="0" dirty="0"/>
              <a:t>شکلات و انواع شیرینی در میان وعده در </a:t>
            </a:r>
            <a:r>
              <a:rPr lang="fa-IR" baseline="0" dirty="0" smtClean="0"/>
              <a:t>خانوارهااستان مرکزی در بررسی سال 90و96 </a:t>
            </a:r>
            <a:endParaRPr lang="en-US" dirty="0"/>
          </a:p>
        </c:rich>
      </c:tx>
      <c:layout/>
      <c:overlay val="0"/>
    </c:title>
    <c:autoTitleDeleted val="0"/>
    <c:view3D>
      <c:rotX val="15"/>
      <c:rotY val="340"/>
      <c:rAngAx val="1"/>
    </c:view3D>
    <c:floor>
      <c:thickness val="0"/>
    </c:floor>
    <c:sideWall>
      <c:thickness val="0"/>
    </c:sideWall>
    <c:backWall>
      <c:thickness val="0"/>
    </c:backWall>
    <c:plotArea>
      <c:layout/>
      <c:bar3DChart>
        <c:barDir val="col"/>
        <c:grouping val="clustered"/>
        <c:varyColors val="0"/>
        <c:ser>
          <c:idx val="1"/>
          <c:order val="0"/>
          <c:tx>
            <c:strRef>
              <c:f>Sheet1!$B$416</c:f>
              <c:strCache>
                <c:ptCount val="1"/>
                <c:pt idx="0">
                  <c:v>کپ 1</c:v>
                </c:pt>
              </c:strCache>
            </c:strRef>
          </c:tx>
          <c:invertIfNegative val="0"/>
          <c:dLbls>
            <c:spPr>
              <a:solidFill>
                <a:schemeClr val="accent4">
                  <a:lumMod val="40000"/>
                  <a:lumOff val="60000"/>
                </a:schemeClr>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Sheet1!$A$417:$A$420</c:f>
              <c:strCache>
                <c:ptCount val="4"/>
                <c:pt idx="0">
                  <c:v>روزانه </c:v>
                </c:pt>
                <c:pt idx="1">
                  <c:v>هفتگی</c:v>
                </c:pt>
                <c:pt idx="2">
                  <c:v>به ندرت </c:v>
                </c:pt>
                <c:pt idx="3">
                  <c:v>هرگز</c:v>
                </c:pt>
              </c:strCache>
            </c:strRef>
          </c:cat>
          <c:val>
            <c:numRef>
              <c:f>Sheet1!$B$417:$B$420</c:f>
              <c:numCache>
                <c:formatCode>0.0</c:formatCode>
                <c:ptCount val="4"/>
                <c:pt idx="0">
                  <c:v>11.6</c:v>
                </c:pt>
                <c:pt idx="1">
                  <c:v>39.299999999999997</c:v>
                </c:pt>
                <c:pt idx="2">
                  <c:v>37.1</c:v>
                </c:pt>
                <c:pt idx="3">
                  <c:v>12.1</c:v>
                </c:pt>
              </c:numCache>
            </c:numRef>
          </c:val>
        </c:ser>
        <c:ser>
          <c:idx val="2"/>
          <c:order val="1"/>
          <c:tx>
            <c:strRef>
              <c:f>Sheet1!$C$416</c:f>
              <c:strCache>
                <c:ptCount val="1"/>
                <c:pt idx="0">
                  <c:v>کپ 2</c:v>
                </c:pt>
              </c:strCache>
            </c:strRef>
          </c:tx>
          <c:invertIfNegative val="0"/>
          <c:dLbls>
            <c:dLbl>
              <c:idx val="0"/>
              <c:layout>
                <c:manualLayout>
                  <c:x val="7.2463768115942915E-3"/>
                  <c:y val="-3.897291745639465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spPr>
                <a:solidFill>
                  <a:srgbClr val="92D050"/>
                </a:solidFill>
                <a:ln>
                  <a:noFill/>
                </a:ln>
                <a:effectLst/>
              </c:spPr>
              <c:txPr>
                <a:bodyPr/>
                <a:lstStyle/>
                <a:p>
                  <a:pPr>
                    <a:defRPr sz="1200" b="1"/>
                  </a:pPr>
                  <a:endParaRPr lang="en-US"/>
                </a:p>
              </c:txPr>
              <c:showLegendKey val="0"/>
              <c:showVal val="1"/>
              <c:showCatName val="0"/>
              <c:showSerName val="0"/>
              <c:showPercent val="0"/>
              <c:showBubbleSize val="0"/>
            </c:dLbl>
            <c:spPr>
              <a:solidFill>
                <a:srgbClr val="92D050"/>
              </a:solidFill>
              <a:ln>
                <a:noFill/>
              </a:ln>
              <a:effectLst/>
            </c:spPr>
            <c:txPr>
              <a:bodyPr/>
              <a:lstStyle/>
              <a:p>
                <a:pPr>
                  <a:defRPr sz="12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Sheet1!$A$417:$A$420</c:f>
              <c:strCache>
                <c:ptCount val="4"/>
                <c:pt idx="0">
                  <c:v>روزانه </c:v>
                </c:pt>
                <c:pt idx="1">
                  <c:v>هفتگی</c:v>
                </c:pt>
                <c:pt idx="2">
                  <c:v>به ندرت </c:v>
                </c:pt>
                <c:pt idx="3">
                  <c:v>هرگز</c:v>
                </c:pt>
              </c:strCache>
            </c:strRef>
          </c:cat>
          <c:val>
            <c:numRef>
              <c:f>Sheet1!$C$417:$C$420</c:f>
              <c:numCache>
                <c:formatCode>0.0</c:formatCode>
                <c:ptCount val="4"/>
                <c:pt idx="0">
                  <c:v>5.93</c:v>
                </c:pt>
                <c:pt idx="1">
                  <c:v>29.23</c:v>
                </c:pt>
                <c:pt idx="2">
                  <c:v>41.54</c:v>
                </c:pt>
                <c:pt idx="3">
                  <c:v>23.3</c:v>
                </c:pt>
              </c:numCache>
            </c:numRef>
          </c:val>
        </c:ser>
        <c:dLbls>
          <c:showLegendKey val="0"/>
          <c:showVal val="0"/>
          <c:showCatName val="0"/>
          <c:showSerName val="0"/>
          <c:showPercent val="0"/>
          <c:showBubbleSize val="0"/>
        </c:dLbls>
        <c:gapWidth val="150"/>
        <c:shape val="box"/>
        <c:axId val="510587776"/>
        <c:axId val="510586992"/>
        <c:axId val="0"/>
      </c:bar3DChart>
      <c:catAx>
        <c:axId val="510587776"/>
        <c:scaling>
          <c:orientation val="maxMin"/>
        </c:scaling>
        <c:delete val="0"/>
        <c:axPos val="b"/>
        <c:numFmt formatCode="General" sourceLinked="0"/>
        <c:majorTickMark val="none"/>
        <c:minorTickMark val="none"/>
        <c:tickLblPos val="nextTo"/>
        <c:txPr>
          <a:bodyPr/>
          <a:lstStyle/>
          <a:p>
            <a:pPr>
              <a:defRPr sz="1800"/>
            </a:pPr>
            <a:endParaRPr lang="en-US"/>
          </a:p>
        </c:txPr>
        <c:crossAx val="510586992"/>
        <c:crosses val="autoZero"/>
        <c:auto val="1"/>
        <c:lblAlgn val="ctr"/>
        <c:lblOffset val="100"/>
        <c:noMultiLvlLbl val="0"/>
      </c:catAx>
      <c:valAx>
        <c:axId val="510586992"/>
        <c:scaling>
          <c:orientation val="minMax"/>
        </c:scaling>
        <c:delete val="0"/>
        <c:axPos val="r"/>
        <c:majorGridlines/>
        <c:numFmt formatCode="0.0" sourceLinked="1"/>
        <c:majorTickMark val="out"/>
        <c:minorTickMark val="none"/>
        <c:tickLblPos val="nextTo"/>
        <c:crossAx val="510587776"/>
        <c:crosses val="autoZero"/>
        <c:crossBetween val="between"/>
      </c:valAx>
    </c:plotArea>
    <c:legend>
      <c:legendPos val="r"/>
      <c:layout/>
      <c:overlay val="0"/>
      <c:txPr>
        <a:bodyPr/>
        <a:lstStyle/>
        <a:p>
          <a:pPr>
            <a:defRPr sz="1600"/>
          </a:pPr>
          <a:endParaRPr lang="en-US"/>
        </a:p>
      </c:txPr>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a-IR" dirty="0" smtClean="0"/>
              <a:t>مقایسه مصرف</a:t>
            </a:r>
            <a:r>
              <a:rPr lang="fa-IR" baseline="0" dirty="0" smtClean="0"/>
              <a:t> </a:t>
            </a:r>
            <a:r>
              <a:rPr lang="fa-IR" baseline="0" dirty="0"/>
              <a:t>تنقلات (چیپس و پفک و...) در میان وعده در </a:t>
            </a:r>
            <a:r>
              <a:rPr lang="fa-IR" baseline="0" dirty="0" smtClean="0"/>
              <a:t>خانوارهادر بررسی سال 90 و96 </a:t>
            </a:r>
            <a:endParaRPr lang="fa-IR" baseline="0" dirty="0"/>
          </a:p>
          <a:p>
            <a:pPr>
              <a:defRPr/>
            </a:pPr>
            <a:endParaRPr lang="en-US" dirty="0"/>
          </a:p>
        </c:rich>
      </c:tx>
      <c:layout/>
      <c:overlay val="0"/>
    </c:title>
    <c:autoTitleDeleted val="0"/>
    <c:view3D>
      <c:rotX val="15"/>
      <c:rotY val="340"/>
      <c:rAngAx val="1"/>
    </c:view3D>
    <c:floor>
      <c:thickness val="0"/>
    </c:floor>
    <c:sideWall>
      <c:thickness val="0"/>
    </c:sideWall>
    <c:backWall>
      <c:thickness val="0"/>
    </c:backWall>
    <c:plotArea>
      <c:layout/>
      <c:bar3DChart>
        <c:barDir val="col"/>
        <c:grouping val="clustered"/>
        <c:varyColors val="0"/>
        <c:ser>
          <c:idx val="1"/>
          <c:order val="0"/>
          <c:tx>
            <c:strRef>
              <c:f>Sheet1!$B$172</c:f>
              <c:strCache>
                <c:ptCount val="1"/>
                <c:pt idx="0">
                  <c:v>کپ 1</c:v>
                </c:pt>
              </c:strCache>
            </c:strRef>
          </c:tx>
          <c:invertIfNegative val="0"/>
          <c:dLbls>
            <c:dLbl>
              <c:idx val="3"/>
              <c:layout/>
              <c:spPr>
                <a:solidFill>
                  <a:srgbClr val="FFFF00"/>
                </a:solidFill>
                <a:ln>
                  <a:noFill/>
                </a:ln>
                <a:effectLst/>
              </c:spPr>
              <c:txPr>
                <a:bodyPr/>
                <a:lstStyle/>
                <a:p>
                  <a:pPr>
                    <a:defRPr sz="1100" b="1"/>
                  </a:pPr>
                  <a:endParaRPr lang="en-US"/>
                </a:p>
              </c:txPr>
              <c:showLegendKey val="0"/>
              <c:showVal val="1"/>
              <c:showCatName val="0"/>
              <c:showSerName val="0"/>
              <c:showPercent val="0"/>
              <c:showBubbleSize val="0"/>
              <c:extLst>
                <c:ext xmlns:c15="http://schemas.microsoft.com/office/drawing/2012/chart" uri="{CE6537A1-D6FC-4f65-9D91-7224C49458BB}">
                  <c15:layout>
                    <c:manualLayout>
                      <c:w val="3.0996329263189928E-2"/>
                      <c:h val="6.1758848986533298E-2"/>
                    </c:manualLayout>
                  </c15:layout>
                </c:ext>
              </c:extLst>
            </c:dLbl>
            <c:spPr>
              <a:solidFill>
                <a:srgbClr val="92D05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Sheet1!$A$173:$A$176</c:f>
              <c:strCache>
                <c:ptCount val="4"/>
                <c:pt idx="0">
                  <c:v>روزانه </c:v>
                </c:pt>
                <c:pt idx="1">
                  <c:v>هفتگی</c:v>
                </c:pt>
                <c:pt idx="2">
                  <c:v>به ندرت </c:v>
                </c:pt>
                <c:pt idx="3">
                  <c:v>هرگز</c:v>
                </c:pt>
              </c:strCache>
            </c:strRef>
          </c:cat>
          <c:val>
            <c:numRef>
              <c:f>Sheet1!$B$173:$B$176</c:f>
              <c:numCache>
                <c:formatCode>0.0</c:formatCode>
                <c:ptCount val="4"/>
                <c:pt idx="0">
                  <c:v>6.4</c:v>
                </c:pt>
                <c:pt idx="1">
                  <c:v>18.2</c:v>
                </c:pt>
                <c:pt idx="2">
                  <c:v>45.6</c:v>
                </c:pt>
                <c:pt idx="3">
                  <c:v>29.8</c:v>
                </c:pt>
              </c:numCache>
            </c:numRef>
          </c:val>
        </c:ser>
        <c:ser>
          <c:idx val="2"/>
          <c:order val="1"/>
          <c:tx>
            <c:strRef>
              <c:f>Sheet1!$C$172</c:f>
              <c:strCache>
                <c:ptCount val="1"/>
                <c:pt idx="0">
                  <c:v>کپ 2</c:v>
                </c:pt>
              </c:strCache>
            </c:strRef>
          </c:tx>
          <c:invertIfNegative val="0"/>
          <c:dLbls>
            <c:dLbl>
              <c:idx val="3"/>
              <c:layout>
                <c:manualLayout>
                  <c:x val="2.4154589371980675E-3"/>
                  <c:y val="-3.0443073769240898E-2"/>
                </c:manualLayout>
              </c:layout>
              <c:showLegendKey val="0"/>
              <c:showVal val="1"/>
              <c:showCatName val="0"/>
              <c:showSerName val="0"/>
              <c:showPercent val="0"/>
              <c:showBubbleSize val="0"/>
              <c:extLst>
                <c:ext xmlns:c15="http://schemas.microsoft.com/office/drawing/2012/chart" uri="{CE6537A1-D6FC-4f65-9D91-7224C49458BB}">
                  <c15:layout/>
                </c:ext>
              </c:extLst>
            </c:dLbl>
            <c:spPr>
              <a:solidFill>
                <a:srgbClr val="92D050"/>
              </a:solid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Sheet1!$A$173:$A$176</c:f>
              <c:strCache>
                <c:ptCount val="4"/>
                <c:pt idx="0">
                  <c:v>روزانه </c:v>
                </c:pt>
                <c:pt idx="1">
                  <c:v>هفتگی</c:v>
                </c:pt>
                <c:pt idx="2">
                  <c:v>به ندرت </c:v>
                </c:pt>
                <c:pt idx="3">
                  <c:v>هرگز</c:v>
                </c:pt>
              </c:strCache>
            </c:strRef>
          </c:cat>
          <c:val>
            <c:numRef>
              <c:f>Sheet1!$C$173:$C$176</c:f>
              <c:numCache>
                <c:formatCode>0.0</c:formatCode>
                <c:ptCount val="4"/>
                <c:pt idx="0">
                  <c:v>1.98</c:v>
                </c:pt>
                <c:pt idx="1">
                  <c:v>10.33</c:v>
                </c:pt>
                <c:pt idx="2">
                  <c:v>35.380000000000003</c:v>
                </c:pt>
                <c:pt idx="3">
                  <c:v>52.31</c:v>
                </c:pt>
              </c:numCache>
            </c:numRef>
          </c:val>
        </c:ser>
        <c:dLbls>
          <c:showLegendKey val="0"/>
          <c:showVal val="0"/>
          <c:showCatName val="0"/>
          <c:showSerName val="0"/>
          <c:showPercent val="0"/>
          <c:showBubbleSize val="0"/>
        </c:dLbls>
        <c:gapWidth val="150"/>
        <c:shape val="box"/>
        <c:axId val="508347728"/>
        <c:axId val="571045744"/>
        <c:axId val="0"/>
      </c:bar3DChart>
      <c:catAx>
        <c:axId val="508347728"/>
        <c:scaling>
          <c:orientation val="maxMin"/>
        </c:scaling>
        <c:delete val="0"/>
        <c:axPos val="b"/>
        <c:numFmt formatCode="General" sourceLinked="0"/>
        <c:majorTickMark val="none"/>
        <c:minorTickMark val="none"/>
        <c:tickLblPos val="nextTo"/>
        <c:txPr>
          <a:bodyPr/>
          <a:lstStyle/>
          <a:p>
            <a:pPr>
              <a:defRPr sz="2000"/>
            </a:pPr>
            <a:endParaRPr lang="en-US"/>
          </a:p>
        </c:txPr>
        <c:crossAx val="571045744"/>
        <c:crosses val="autoZero"/>
        <c:auto val="1"/>
        <c:lblAlgn val="ctr"/>
        <c:lblOffset val="100"/>
        <c:noMultiLvlLbl val="0"/>
      </c:catAx>
      <c:valAx>
        <c:axId val="571045744"/>
        <c:scaling>
          <c:orientation val="minMax"/>
        </c:scaling>
        <c:delete val="0"/>
        <c:axPos val="r"/>
        <c:majorGridlines/>
        <c:numFmt formatCode="0.0" sourceLinked="1"/>
        <c:majorTickMark val="out"/>
        <c:minorTickMark val="none"/>
        <c:tickLblPos val="nextTo"/>
        <c:crossAx val="508347728"/>
        <c:crosses val="autoZero"/>
        <c:crossBetween val="between"/>
      </c:valAx>
    </c:plotArea>
    <c:legend>
      <c:legendPos val="r"/>
      <c:layout/>
      <c:overlay val="0"/>
      <c:txPr>
        <a:bodyPr/>
        <a:lstStyle/>
        <a:p>
          <a:pPr>
            <a:defRPr sz="1400"/>
          </a:pPr>
          <a:endParaRPr lang="en-US"/>
        </a:p>
      </c:txPr>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430E3-C199-4461-B113-F6F0BB6C6B9D}" type="datetimeFigureOut">
              <a:rPr lang="en-US" smtClean="0"/>
              <a:t>4/26/2022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0F11F7-0C3A-4708-A6CF-7019656D065F}" type="slidenum">
              <a:rPr lang="en-US" smtClean="0"/>
              <a:t>‹#›</a:t>
            </a:fld>
            <a:endParaRPr lang="en-US"/>
          </a:p>
        </p:txBody>
      </p:sp>
    </p:spTree>
    <p:extLst>
      <p:ext uri="{BB962C8B-B14F-4D97-AF65-F5344CB8AC3E}">
        <p14:creationId xmlns:p14="http://schemas.microsoft.com/office/powerpoint/2010/main" val="2460572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75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62A266-251A-42D7-933B-C969B9D4E8A4}" type="slidenum">
              <a:rPr lang="ar-SA" smtClean="0"/>
              <a:pPr fontAlgn="base">
                <a:spcBef>
                  <a:spcPct val="0"/>
                </a:spcBef>
                <a:spcAft>
                  <a:spcPct val="0"/>
                </a:spcAft>
                <a:defRPr/>
              </a:pPr>
              <a:t>10</a:t>
            </a:fld>
            <a:endParaRPr lang="en-US" smtClean="0"/>
          </a:p>
        </p:txBody>
      </p:sp>
    </p:spTree>
    <p:extLst>
      <p:ext uri="{BB962C8B-B14F-4D97-AF65-F5344CB8AC3E}">
        <p14:creationId xmlns:p14="http://schemas.microsoft.com/office/powerpoint/2010/main" val="2354347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2A05CDB-403D-4296-8B16-79B381CA28FE}" type="slidenum">
              <a:rPr lang="fa-IR" altLang="en-US">
                <a:latin typeface="Calibri" panose="020F0502020204030204" pitchFamily="34" charset="0"/>
              </a:rPr>
              <a:pPr eaLnBrk="1" hangingPunct="1"/>
              <a:t>11</a:t>
            </a:fld>
            <a:endParaRPr lang="en-US" altLang="en-US">
              <a:latin typeface="Calibri" panose="020F0502020204030204" pitchFamily="34" charset="0"/>
            </a:endParaRPr>
          </a:p>
        </p:txBody>
      </p:sp>
      <p:sp>
        <p:nvSpPr>
          <p:cNvPr id="1208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r" rtl="1" eaLnBrk="1" hangingPunct="1">
              <a:spcBef>
                <a:spcPct val="0"/>
              </a:spcBef>
            </a:pPr>
            <a:r>
              <a:rPr lang="fa-IR" altLang="en-US" dirty="0" smtClean="0"/>
              <a:t>سفره خانوار همان است كه مي خوريم : به قدرت در منزل و جنسيت ارتباط دارد . (</a:t>
            </a:r>
            <a:r>
              <a:rPr lang="en-US" altLang="en-US" dirty="0" smtClean="0"/>
              <a:t>Food Intake</a:t>
            </a:r>
            <a:r>
              <a:rPr lang="fa-IR" altLang="en-US" dirty="0" smtClean="0"/>
              <a:t>)</a:t>
            </a:r>
          </a:p>
          <a:p>
            <a:pPr algn="r" rtl="1" eaLnBrk="1" hangingPunct="1">
              <a:spcBef>
                <a:spcPct val="0"/>
              </a:spcBef>
            </a:pPr>
            <a:r>
              <a:rPr lang="fa-IR" altLang="en-US" dirty="0" smtClean="0"/>
              <a:t>سبد غذايي همان است كه مي آوريم خانه </a:t>
            </a:r>
          </a:p>
          <a:p>
            <a:pPr algn="r" rtl="1" eaLnBrk="1" hangingPunct="1">
              <a:spcBef>
                <a:spcPct val="0"/>
              </a:spcBef>
            </a:pPr>
            <a:r>
              <a:rPr lang="fa-IR" altLang="en-US" dirty="0" smtClean="0"/>
              <a:t>عوامل بيروني مانند : رشد جمعيت ، آموزش ، ... </a:t>
            </a:r>
            <a:endParaRPr lang="en-US" altLang="en-US" dirty="0" smtClean="0"/>
          </a:p>
        </p:txBody>
      </p:sp>
    </p:spTree>
    <p:extLst>
      <p:ext uri="{BB962C8B-B14F-4D97-AF65-F5344CB8AC3E}">
        <p14:creationId xmlns:p14="http://schemas.microsoft.com/office/powerpoint/2010/main" val="1501973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52319F6-ACCA-4FF9-AC12-35A1005388BA}" type="slidenum">
              <a:rPr lang="fa-IR" smtClean="0"/>
              <a:pPr fontAlgn="base">
                <a:spcBef>
                  <a:spcPct val="0"/>
                </a:spcBef>
                <a:spcAft>
                  <a:spcPct val="0"/>
                </a:spcAft>
                <a:defRPr/>
              </a:pPr>
              <a:t>12</a:t>
            </a:fld>
            <a:endParaRPr lang="en-US" smtClean="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4" name="Rectangle 3"/>
          <p:cNvSpPr>
            <a:spLocks noGrp="1" noChangeArrowheads="1"/>
          </p:cNvSpPr>
          <p:nvPr>
            <p:ph type="body" idx="1"/>
          </p:nvPr>
        </p:nvSpPr>
        <p:spPr>
          <a:ln/>
        </p:spPr>
        <p:txBody>
          <a:bodyPr>
            <a:normAutofit fontScale="77500" lnSpcReduction="20000"/>
          </a:bodyPr>
          <a:lstStyle/>
          <a:p>
            <a:pPr lvl="2" eaLnBrk="1" fontAlgn="auto" hangingPunct="1">
              <a:lnSpc>
                <a:spcPct val="80000"/>
              </a:lnSpc>
              <a:spcBef>
                <a:spcPts val="0"/>
              </a:spcBef>
              <a:spcAft>
                <a:spcPts val="0"/>
              </a:spcAft>
              <a:defRPr/>
            </a:pPr>
            <a:r>
              <a:rPr lang="en-US" sz="800" dirty="0" smtClean="0"/>
              <a:t>Food security as a global risk</a:t>
            </a:r>
          </a:p>
          <a:p>
            <a:pPr lvl="3" eaLnBrk="1" fontAlgn="auto" hangingPunct="1">
              <a:lnSpc>
                <a:spcPct val="80000"/>
              </a:lnSpc>
              <a:spcBef>
                <a:spcPts val="0"/>
              </a:spcBef>
              <a:spcAft>
                <a:spcPts val="0"/>
              </a:spcAft>
              <a:defRPr/>
            </a:pPr>
            <a:r>
              <a:rPr lang="en-US" sz="800" dirty="0" smtClean="0"/>
              <a:t>Food security is an increasingly critical global issue, affected by a complex and inter-related set of variables that influence the availability and access to food in each country. The political and economic stability of countries with a large proportion of the population living on less than US$1-a-day are particularly affected by food price inflation and limited availability of food stocks. The </a:t>
            </a:r>
            <a:r>
              <a:rPr lang="en-US" sz="800" u="sng" dirty="0" smtClean="0"/>
              <a:t>World Bank </a:t>
            </a:r>
            <a:r>
              <a:rPr lang="en-US" sz="800" dirty="0" smtClean="0"/>
              <a:t>has estimated that about 100 million people are facing deeper poverty due to rising food prices, creating what the </a:t>
            </a:r>
            <a:r>
              <a:rPr lang="en-US" sz="800" u="sng" dirty="0" smtClean="0"/>
              <a:t>UN World Food </a:t>
            </a:r>
            <a:r>
              <a:rPr lang="en-US" sz="800" u="sng" dirty="0" err="1" smtClean="0"/>
              <a:t>Programme</a:t>
            </a:r>
            <a:r>
              <a:rPr lang="en-US" sz="800" u="sng" dirty="0" smtClean="0"/>
              <a:t> </a:t>
            </a:r>
            <a:r>
              <a:rPr lang="en-US" sz="800" dirty="0" smtClean="0"/>
              <a:t>(WFP) has called “the new face of hunger”. </a:t>
            </a:r>
          </a:p>
          <a:p>
            <a:pPr lvl="3" eaLnBrk="1" fontAlgn="auto" hangingPunct="1">
              <a:lnSpc>
                <a:spcPct val="80000"/>
              </a:lnSpc>
              <a:spcBef>
                <a:spcPts val="0"/>
              </a:spcBef>
              <a:spcAft>
                <a:spcPts val="0"/>
              </a:spcAft>
              <a:defRPr/>
            </a:pPr>
            <a:r>
              <a:rPr lang="en-US" sz="800" dirty="0" smtClean="0"/>
              <a:t>Both the public and private sectors in more than 30 countries have faced challenges to their political and economic stability as a result of riots and other societal consequences of food insecurity. In combination with related risks, such as climate change, natural hazards and political risk, food insecurity could create what </a:t>
            </a:r>
            <a:r>
              <a:rPr lang="en-US" sz="800" dirty="0" err="1" smtClean="0"/>
              <a:t>Josette</a:t>
            </a:r>
            <a:r>
              <a:rPr lang="en-US" sz="800" dirty="0" smtClean="0"/>
              <a:t> </a:t>
            </a:r>
            <a:r>
              <a:rPr lang="en-US" sz="800" dirty="0" err="1" smtClean="0"/>
              <a:t>Sheeran</a:t>
            </a:r>
            <a:r>
              <a:rPr lang="en-US" sz="800" dirty="0" smtClean="0"/>
              <a:t> of the WFP refers to as a “</a:t>
            </a:r>
            <a:r>
              <a:rPr lang="en-US" sz="800" u="sng" dirty="0" smtClean="0"/>
              <a:t>perfect storm</a:t>
            </a:r>
            <a:r>
              <a:rPr lang="en-US" sz="800" dirty="0" smtClean="0"/>
              <a:t>” of humanitarian crises in countries such as Somalia and Haiti.</a:t>
            </a:r>
          </a:p>
          <a:p>
            <a:pPr lvl="2" eaLnBrk="1" fontAlgn="auto" hangingPunct="1">
              <a:lnSpc>
                <a:spcPct val="80000"/>
              </a:lnSpc>
              <a:spcBef>
                <a:spcPts val="0"/>
              </a:spcBef>
              <a:spcAft>
                <a:spcPts val="0"/>
              </a:spcAft>
              <a:defRPr/>
            </a:pPr>
            <a:r>
              <a:rPr lang="en-US" sz="800" dirty="0" err="1" smtClean="0"/>
              <a:t>Maplecroft</a:t>
            </a:r>
            <a:r>
              <a:rPr lang="en-US" sz="800" dirty="0" smtClean="0"/>
              <a:t> Food Security Index and interactive map</a:t>
            </a:r>
          </a:p>
          <a:p>
            <a:pPr lvl="3" eaLnBrk="1" fontAlgn="auto" hangingPunct="1">
              <a:lnSpc>
                <a:spcPct val="80000"/>
              </a:lnSpc>
              <a:spcBef>
                <a:spcPts val="0"/>
              </a:spcBef>
              <a:spcAft>
                <a:spcPts val="0"/>
              </a:spcAft>
              <a:defRPr/>
            </a:pPr>
            <a:r>
              <a:rPr lang="en-US" sz="800" u="sng" dirty="0" err="1" smtClean="0"/>
              <a:t>Maplecroft</a:t>
            </a:r>
            <a:r>
              <a:rPr lang="en-US" sz="800" u="sng" dirty="0" smtClean="0"/>
              <a:t> </a:t>
            </a:r>
            <a:r>
              <a:rPr lang="en-US" sz="800" dirty="0" smtClean="0"/>
              <a:t>– the risk, responsibility and reputation specialist – has produced a global index of food security risk, which provides a quantitative assessment of the risk from lack of universal access to basic food staples in 162 countries. The unique Food Security Index (FSI) is comprised of 18 key indicators, which collectively form four sub-indices: first, the current nutritional and health status of the population, and second, the three factors which determine the intrinsic vulnerability of a country to food insecurity – availability, stability and access to food stocks. Key indicators of societal, environmental and macroeconomic risk provide a forward-looking approach to assessing food security risk. </a:t>
            </a:r>
          </a:p>
          <a:p>
            <a:pPr lvl="3" eaLnBrk="1" fontAlgn="auto" hangingPunct="1">
              <a:lnSpc>
                <a:spcPct val="80000"/>
              </a:lnSpc>
              <a:spcBef>
                <a:spcPts val="0"/>
              </a:spcBef>
              <a:spcAft>
                <a:spcPts val="0"/>
              </a:spcAft>
              <a:defRPr/>
            </a:pPr>
            <a:r>
              <a:rPr lang="en-US" sz="800" dirty="0" err="1" smtClean="0"/>
              <a:t>Maplecroft’s</a:t>
            </a:r>
            <a:r>
              <a:rPr lang="en-US" sz="800" dirty="0" smtClean="0"/>
              <a:t> FSI is visually represented on our interactive global map of food security, which classifies countries into four categories of risk according to their FSI scores: extreme, high, medium and low. The map highlights global hotspots of food insecurity as the countries which score in the ‘extreme risk’ category. These countries are situated predominantly in sub-Saharan Africa, with the exception of a few countries in the Americas and Asia, such as Haiti, Afghanistan, Bangladesh and North Korea. The table below lists the 15 countries most at risk of food insecurity by index score and ranking: Zimbabwe, Burundi, DR Congo, Eritrea, Yemen, Malawi, Somalia, Haiti, Liberia, Angola, Kenya, Sudan, Rwanda, Tanzania and Zambia. </a:t>
            </a:r>
          </a:p>
          <a:p>
            <a:pPr lvl="2" eaLnBrk="1" fontAlgn="auto" hangingPunct="1">
              <a:lnSpc>
                <a:spcPct val="80000"/>
              </a:lnSpc>
              <a:spcBef>
                <a:spcPts val="0"/>
              </a:spcBef>
              <a:spcAft>
                <a:spcPts val="0"/>
              </a:spcAft>
              <a:defRPr/>
            </a:pPr>
            <a:r>
              <a:rPr lang="en-US" sz="800" dirty="0" smtClean="0"/>
              <a:t>The business case for managing food security risk </a:t>
            </a:r>
          </a:p>
          <a:p>
            <a:pPr lvl="3" eaLnBrk="1" fontAlgn="auto" hangingPunct="1">
              <a:lnSpc>
                <a:spcPct val="80000"/>
              </a:lnSpc>
              <a:spcBef>
                <a:spcPts val="0"/>
              </a:spcBef>
              <a:spcAft>
                <a:spcPts val="0"/>
              </a:spcAft>
              <a:defRPr/>
            </a:pPr>
            <a:r>
              <a:rPr lang="en-US" sz="800" dirty="0" smtClean="0"/>
              <a:t>Many of these countries have already experienced social unrest linked to food price inflation, with both immediate and long-range effects for businesses operating or sourcing goods and services from these ‘extreme risk’ areas. Food insecurity can also cause rapid changes in global value chains involving production and international trade of agricultural commodities, affecting the ability of business to adapt and manage these risks responsibly. Given the current context of rising commodity prices, there is a strong case for business to identify geographical areas of ‘extreme risk’ within their own value chains, as well as areas that are vulnerable to potential insecurity in the future.</a:t>
            </a:r>
          </a:p>
          <a:p>
            <a:pPr lvl="3" eaLnBrk="1" fontAlgn="auto" hangingPunct="1">
              <a:lnSpc>
                <a:spcPct val="80000"/>
              </a:lnSpc>
              <a:spcBef>
                <a:spcPts val="0"/>
              </a:spcBef>
              <a:spcAft>
                <a:spcPts val="0"/>
              </a:spcAft>
              <a:defRPr/>
            </a:pPr>
            <a:r>
              <a:rPr lang="en-US" sz="800" dirty="0" smtClean="0"/>
              <a:t>In keeping with the forward-looking approach of the FSI, the index and map identify potential areas of opportunity for responsible private sector engagement as a component of societal and political risk management. As global demand for food grows, the private sectors of affected countries will increasingly be called upon to mitigate risk, in order to contribute to a stable societal context conducive to sustainable economic development. </a:t>
            </a:r>
          </a:p>
          <a:p>
            <a:pPr lvl="3" eaLnBrk="1" fontAlgn="auto" hangingPunct="1">
              <a:lnSpc>
                <a:spcPct val="80000"/>
              </a:lnSpc>
              <a:spcBef>
                <a:spcPts val="0"/>
              </a:spcBef>
              <a:spcAft>
                <a:spcPts val="0"/>
              </a:spcAft>
              <a:defRPr/>
            </a:pPr>
            <a:r>
              <a:rPr lang="en-US" sz="800" dirty="0" smtClean="0"/>
              <a:t>Professor Alyson </a:t>
            </a:r>
            <a:r>
              <a:rPr lang="en-US" sz="800" dirty="0" err="1" smtClean="0"/>
              <a:t>Warhurst</a:t>
            </a:r>
            <a:r>
              <a:rPr lang="en-US" sz="800" dirty="0" smtClean="0"/>
              <a:t>, founding director of </a:t>
            </a:r>
            <a:r>
              <a:rPr lang="en-US" sz="800" dirty="0" err="1" smtClean="0"/>
              <a:t>Maplecroft</a:t>
            </a:r>
            <a:r>
              <a:rPr lang="en-US" sz="800" dirty="0" smtClean="0"/>
              <a:t>, </a:t>
            </a:r>
            <a:r>
              <a:rPr lang="en-US" sz="800" dirty="0" err="1" smtClean="0"/>
              <a:t>emphasises</a:t>
            </a:r>
            <a:r>
              <a:rPr lang="en-US" sz="800" dirty="0" smtClean="0"/>
              <a:t> the importance of addressing non financial risks in responsible business management: “This is part of our overall work to bring insight and visually compelling clarity to the inter-relationships between global risks. In concert with our indices on political risk and climate change, the Food Security Index identifies opportunities for businesses to manage their risk and responsibility across the social, environmental and political domains. Engagement in mitigating the long-range societal impacts of food insecurity is becoming increasingly relevant to business with complex global value chains that stretch across these different geographies.” </a:t>
            </a:r>
          </a:p>
          <a:p>
            <a:pPr lvl="2" eaLnBrk="1" fontAlgn="auto" hangingPunct="1">
              <a:lnSpc>
                <a:spcPct val="80000"/>
              </a:lnSpc>
              <a:spcBef>
                <a:spcPts val="0"/>
              </a:spcBef>
              <a:spcAft>
                <a:spcPts val="0"/>
              </a:spcAft>
              <a:defRPr/>
            </a:pPr>
            <a:r>
              <a:rPr lang="en-US" sz="800" dirty="0" smtClean="0"/>
              <a:t>Further information</a:t>
            </a:r>
          </a:p>
          <a:p>
            <a:pPr lvl="3" eaLnBrk="1" fontAlgn="auto" hangingPunct="1">
              <a:lnSpc>
                <a:spcPct val="80000"/>
              </a:lnSpc>
              <a:spcBef>
                <a:spcPts val="0"/>
              </a:spcBef>
              <a:spcAft>
                <a:spcPts val="0"/>
              </a:spcAft>
              <a:defRPr/>
            </a:pPr>
            <a:r>
              <a:rPr lang="en-US" sz="800" u="sng" dirty="0" err="1" smtClean="0"/>
              <a:t>Maplecroft</a:t>
            </a:r>
            <a:r>
              <a:rPr lang="en-US" sz="800" u="sng" dirty="0" smtClean="0"/>
              <a:t> </a:t>
            </a:r>
            <a:r>
              <a:rPr lang="en-US" sz="800" dirty="0" smtClean="0"/>
              <a:t>provides the expertise and experience to identify, assess, qualify and quantify non financial sustainability risks to global businesses. We provide unique expertise in mapping various social, economic, political and environmental issues against the global supply chain or ‘footprint’ of business operations. We have recently created a series of interactive global maps and indices on </a:t>
            </a:r>
            <a:r>
              <a:rPr lang="en-US" sz="800" u="sng" dirty="0" smtClean="0"/>
              <a:t>conflict and political violence risk</a:t>
            </a:r>
            <a:r>
              <a:rPr lang="en-US" sz="800" dirty="0" smtClean="0"/>
              <a:t>, as well as an innovative index and map on risk from </a:t>
            </a:r>
            <a:r>
              <a:rPr lang="en-US" sz="800" u="sng" dirty="0" smtClean="0"/>
              <a:t>water insecurity</a:t>
            </a:r>
            <a:r>
              <a:rPr lang="en-US" sz="800" dirty="0" smtClean="0"/>
              <a:t>. </a:t>
            </a:r>
            <a:r>
              <a:rPr lang="en-US" sz="800" dirty="0" err="1" smtClean="0"/>
              <a:t>Maplecroft’s</a:t>
            </a:r>
            <a:r>
              <a:rPr lang="en-US" sz="800" dirty="0" smtClean="0"/>
              <a:t> </a:t>
            </a:r>
            <a:r>
              <a:rPr lang="en-US" sz="800" u="sng" dirty="0" smtClean="0"/>
              <a:t>Climate Change Risk Indices 2008 </a:t>
            </a:r>
            <a:r>
              <a:rPr lang="en-US" sz="800" dirty="0" smtClean="0"/>
              <a:t>offer an ideal tool for assessing risk and vulnerability from climate change, with a unique sub-national approach. For further information on the FSI and global map, contact Andrea Noyes at </a:t>
            </a:r>
            <a:r>
              <a:rPr lang="en-US" sz="800" u="sng" dirty="0" smtClean="0"/>
              <a:t>info@maplecroft.com</a:t>
            </a:r>
            <a:r>
              <a:rPr lang="en-US" sz="800" dirty="0" smtClean="0"/>
              <a:t>.</a:t>
            </a:r>
          </a:p>
          <a:p>
            <a:pPr eaLnBrk="1" fontAlgn="auto" hangingPunct="1">
              <a:lnSpc>
                <a:spcPct val="80000"/>
              </a:lnSpc>
              <a:spcBef>
                <a:spcPts val="0"/>
              </a:spcBef>
              <a:spcAft>
                <a:spcPts val="0"/>
              </a:spcAft>
              <a:defRPr/>
            </a:pPr>
            <a:endParaRPr lang="en-US" sz="800" dirty="0" smtClean="0"/>
          </a:p>
          <a:p>
            <a:pPr eaLnBrk="1" fontAlgn="auto" hangingPunct="1">
              <a:lnSpc>
                <a:spcPct val="80000"/>
              </a:lnSpc>
              <a:spcBef>
                <a:spcPts val="0"/>
              </a:spcBef>
              <a:spcAft>
                <a:spcPts val="0"/>
              </a:spcAft>
              <a:defRPr/>
            </a:pPr>
            <a:endParaRPr lang="en-US" sz="800" dirty="0" smtClean="0"/>
          </a:p>
          <a:p>
            <a:pPr eaLnBrk="1" fontAlgn="auto" hangingPunct="1">
              <a:lnSpc>
                <a:spcPct val="80000"/>
              </a:lnSpc>
              <a:spcBef>
                <a:spcPts val="0"/>
              </a:spcBef>
              <a:spcAft>
                <a:spcPts val="0"/>
              </a:spcAft>
              <a:defRPr/>
            </a:pPr>
            <a:endParaRPr lang="en-US" sz="800" dirty="0" smtClean="0"/>
          </a:p>
          <a:p>
            <a:pPr eaLnBrk="1" fontAlgn="auto" hangingPunct="1">
              <a:lnSpc>
                <a:spcPct val="80000"/>
              </a:lnSpc>
              <a:spcBef>
                <a:spcPts val="0"/>
              </a:spcBef>
              <a:spcAft>
                <a:spcPts val="0"/>
              </a:spcAft>
              <a:defRPr/>
            </a:pPr>
            <a:endParaRPr lang="en-US" sz="800" dirty="0" smtClean="0"/>
          </a:p>
        </p:txBody>
      </p:sp>
    </p:spTree>
    <p:extLst>
      <p:ext uri="{BB962C8B-B14F-4D97-AF65-F5344CB8AC3E}">
        <p14:creationId xmlns:p14="http://schemas.microsoft.com/office/powerpoint/2010/main" val="41321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DD7481-8CF6-44E3-B24A-000412538B96}" type="slidenum">
              <a:rPr lang="fa-IR" smtClean="0"/>
              <a:pPr fontAlgn="base">
                <a:spcBef>
                  <a:spcPct val="0"/>
                </a:spcBef>
                <a:spcAft>
                  <a:spcPct val="0"/>
                </a:spcAft>
                <a:defRPr/>
              </a:pPr>
              <a:t>13</a:t>
            </a:fld>
            <a:endParaRPr lang="en-US" smtClean="0"/>
          </a:p>
        </p:txBody>
      </p:sp>
      <p:sp>
        <p:nvSpPr>
          <p:cNvPr id="1126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a:ln/>
        </p:spPr>
        <p:txBody>
          <a:bodyPr>
            <a:normAutofit fontScale="77500" lnSpcReduction="20000"/>
          </a:bodyPr>
          <a:lstStyle/>
          <a:p>
            <a:pPr lvl="2" eaLnBrk="1" fontAlgn="auto" hangingPunct="1">
              <a:lnSpc>
                <a:spcPct val="80000"/>
              </a:lnSpc>
              <a:spcBef>
                <a:spcPts val="0"/>
              </a:spcBef>
              <a:spcAft>
                <a:spcPts val="0"/>
              </a:spcAft>
              <a:defRPr/>
            </a:pPr>
            <a:r>
              <a:rPr lang="en-US" sz="800" dirty="0" smtClean="0"/>
              <a:t>Food security as a global risk</a:t>
            </a:r>
          </a:p>
          <a:p>
            <a:pPr lvl="3" eaLnBrk="1" fontAlgn="auto" hangingPunct="1">
              <a:lnSpc>
                <a:spcPct val="80000"/>
              </a:lnSpc>
              <a:spcBef>
                <a:spcPts val="0"/>
              </a:spcBef>
              <a:spcAft>
                <a:spcPts val="0"/>
              </a:spcAft>
              <a:defRPr/>
            </a:pPr>
            <a:r>
              <a:rPr lang="en-US" sz="800" dirty="0" smtClean="0"/>
              <a:t>Food security is an increasingly critical global issue, affected by a complex and inter-related set of variables that influence the availability and access to food in each country. The political and economic stability of countries with a large proportion of the population living on less than US$1-a-day are particularly affected by food price inflation and limited availability of food stocks. The </a:t>
            </a:r>
            <a:r>
              <a:rPr lang="en-US" sz="800" u="sng" dirty="0" smtClean="0"/>
              <a:t>World Bank </a:t>
            </a:r>
            <a:r>
              <a:rPr lang="en-US" sz="800" dirty="0" smtClean="0"/>
              <a:t>has estimated that about 100 million people are facing deeper poverty due to rising food prices, creating what the </a:t>
            </a:r>
            <a:r>
              <a:rPr lang="en-US" sz="800" u="sng" dirty="0" smtClean="0"/>
              <a:t>UN World Food </a:t>
            </a:r>
            <a:r>
              <a:rPr lang="en-US" sz="800" u="sng" dirty="0" err="1" smtClean="0"/>
              <a:t>Programme</a:t>
            </a:r>
            <a:r>
              <a:rPr lang="en-US" sz="800" u="sng" dirty="0" smtClean="0"/>
              <a:t> </a:t>
            </a:r>
            <a:r>
              <a:rPr lang="en-US" sz="800" dirty="0" smtClean="0"/>
              <a:t>(WFP) has called “the new face of hunger”. </a:t>
            </a:r>
          </a:p>
          <a:p>
            <a:pPr lvl="3" eaLnBrk="1" fontAlgn="auto" hangingPunct="1">
              <a:lnSpc>
                <a:spcPct val="80000"/>
              </a:lnSpc>
              <a:spcBef>
                <a:spcPts val="0"/>
              </a:spcBef>
              <a:spcAft>
                <a:spcPts val="0"/>
              </a:spcAft>
              <a:defRPr/>
            </a:pPr>
            <a:r>
              <a:rPr lang="en-US" sz="800" dirty="0" smtClean="0"/>
              <a:t>Both the public and private sectors in more than 30 countries have faced challenges to their political and economic stability as a result of riots and other societal consequences of food insecurity. In combination with related risks, such as climate change, natural hazards and political risk, food insecurity could create what </a:t>
            </a:r>
            <a:r>
              <a:rPr lang="en-US" sz="800" dirty="0" err="1" smtClean="0"/>
              <a:t>Josette</a:t>
            </a:r>
            <a:r>
              <a:rPr lang="en-US" sz="800" dirty="0" smtClean="0"/>
              <a:t> </a:t>
            </a:r>
            <a:r>
              <a:rPr lang="en-US" sz="800" dirty="0" err="1" smtClean="0"/>
              <a:t>Sheeran</a:t>
            </a:r>
            <a:r>
              <a:rPr lang="en-US" sz="800" dirty="0" smtClean="0"/>
              <a:t> of the WFP refers to as a “</a:t>
            </a:r>
            <a:r>
              <a:rPr lang="en-US" sz="800" u="sng" dirty="0" smtClean="0"/>
              <a:t>perfect storm</a:t>
            </a:r>
            <a:r>
              <a:rPr lang="en-US" sz="800" dirty="0" smtClean="0"/>
              <a:t>” of humanitarian crises in countries such as Somalia and Haiti.</a:t>
            </a:r>
          </a:p>
          <a:p>
            <a:pPr lvl="2" eaLnBrk="1" fontAlgn="auto" hangingPunct="1">
              <a:lnSpc>
                <a:spcPct val="80000"/>
              </a:lnSpc>
              <a:spcBef>
                <a:spcPts val="0"/>
              </a:spcBef>
              <a:spcAft>
                <a:spcPts val="0"/>
              </a:spcAft>
              <a:defRPr/>
            </a:pPr>
            <a:r>
              <a:rPr lang="en-US" sz="800" dirty="0" err="1" smtClean="0"/>
              <a:t>Maplecroft</a:t>
            </a:r>
            <a:r>
              <a:rPr lang="en-US" sz="800" dirty="0" smtClean="0"/>
              <a:t> Food Security Index and interactive map</a:t>
            </a:r>
          </a:p>
          <a:p>
            <a:pPr lvl="3" eaLnBrk="1" fontAlgn="auto" hangingPunct="1">
              <a:lnSpc>
                <a:spcPct val="80000"/>
              </a:lnSpc>
              <a:spcBef>
                <a:spcPts val="0"/>
              </a:spcBef>
              <a:spcAft>
                <a:spcPts val="0"/>
              </a:spcAft>
              <a:defRPr/>
            </a:pPr>
            <a:r>
              <a:rPr lang="en-US" sz="800" u="sng" dirty="0" err="1" smtClean="0"/>
              <a:t>Maplecroft</a:t>
            </a:r>
            <a:r>
              <a:rPr lang="en-US" sz="800" u="sng" dirty="0" smtClean="0"/>
              <a:t> </a:t>
            </a:r>
            <a:r>
              <a:rPr lang="en-US" sz="800" dirty="0" smtClean="0"/>
              <a:t>– the risk, responsibility and reputation specialist – has produced a global index of food security risk, which provides a quantitative assessment of the risk from lack of universal access to basic food staples in 162 countries. The unique Food Security Index (FSI) is comprised of 18 key indicators, which collectively form four sub-indices: first, the current nutritional and health status of the population, and second, the three factors which determine the intrinsic vulnerability of a country to food insecurity – availability, stability and access to food stocks. Key indicators of societal, environmental and macroeconomic risk provide a forward-looking approach to assessing food security risk. </a:t>
            </a:r>
          </a:p>
          <a:p>
            <a:pPr lvl="3" eaLnBrk="1" fontAlgn="auto" hangingPunct="1">
              <a:lnSpc>
                <a:spcPct val="80000"/>
              </a:lnSpc>
              <a:spcBef>
                <a:spcPts val="0"/>
              </a:spcBef>
              <a:spcAft>
                <a:spcPts val="0"/>
              </a:spcAft>
              <a:defRPr/>
            </a:pPr>
            <a:r>
              <a:rPr lang="en-US" sz="800" dirty="0" err="1" smtClean="0"/>
              <a:t>Maplecroft’s</a:t>
            </a:r>
            <a:r>
              <a:rPr lang="en-US" sz="800" dirty="0" smtClean="0"/>
              <a:t> FSI is visually represented on our interactive global map of food security, which classifies countries into four categories of risk according to their FSI scores: extreme, high, medium and low. The map highlights global hotspots of food insecurity as the countries which score in the ‘extreme risk’ category. These countries are situated predominantly in sub-Saharan Africa, with the exception of a few countries in the Americas and Asia, such as Haiti, Afghanistan, Bangladesh and North Korea. The table below lists the 15 countries most at risk of food insecurity by index score and ranking: Zimbabwe, Burundi, DR Congo, Eritrea, Yemen, Malawi, Somalia, Haiti, Liberia, Angola, Kenya, Sudan, Rwanda, Tanzania and Zambia. </a:t>
            </a:r>
          </a:p>
          <a:p>
            <a:pPr lvl="2" eaLnBrk="1" fontAlgn="auto" hangingPunct="1">
              <a:lnSpc>
                <a:spcPct val="80000"/>
              </a:lnSpc>
              <a:spcBef>
                <a:spcPts val="0"/>
              </a:spcBef>
              <a:spcAft>
                <a:spcPts val="0"/>
              </a:spcAft>
              <a:defRPr/>
            </a:pPr>
            <a:r>
              <a:rPr lang="en-US" sz="800" dirty="0" smtClean="0"/>
              <a:t>The business case for managing food security risk </a:t>
            </a:r>
          </a:p>
          <a:p>
            <a:pPr lvl="3" eaLnBrk="1" fontAlgn="auto" hangingPunct="1">
              <a:lnSpc>
                <a:spcPct val="80000"/>
              </a:lnSpc>
              <a:spcBef>
                <a:spcPts val="0"/>
              </a:spcBef>
              <a:spcAft>
                <a:spcPts val="0"/>
              </a:spcAft>
              <a:defRPr/>
            </a:pPr>
            <a:r>
              <a:rPr lang="en-US" sz="800" dirty="0" smtClean="0"/>
              <a:t>Many of these countries have already experienced social unrest linked to food price inflation, with both immediate and long-range effects for businesses operating or sourcing goods and services from these ‘extreme risk’ areas. Food insecurity can also cause rapid changes in global value chains involving production and international trade of agricultural commodities, affecting the ability of business to adapt and manage these risks responsibly. Given the current context of rising commodity prices, there is a strong case for business to identify geographical areas of ‘extreme risk’ within their own value chains, as well as areas that are vulnerable to potential insecurity in the future.</a:t>
            </a:r>
          </a:p>
          <a:p>
            <a:pPr lvl="3" eaLnBrk="1" fontAlgn="auto" hangingPunct="1">
              <a:lnSpc>
                <a:spcPct val="80000"/>
              </a:lnSpc>
              <a:spcBef>
                <a:spcPts val="0"/>
              </a:spcBef>
              <a:spcAft>
                <a:spcPts val="0"/>
              </a:spcAft>
              <a:defRPr/>
            </a:pPr>
            <a:r>
              <a:rPr lang="en-US" sz="800" dirty="0" smtClean="0"/>
              <a:t>In keeping with the forward-looking approach of the FSI, the index and map identify potential areas of opportunity for responsible private sector engagement as a component of societal and political risk management. As global demand for food grows, the private sectors of affected countries will increasingly be called upon to mitigate risk, in order to contribute to a stable societal context conducive to sustainable economic development. </a:t>
            </a:r>
          </a:p>
          <a:p>
            <a:pPr lvl="3" eaLnBrk="1" fontAlgn="auto" hangingPunct="1">
              <a:lnSpc>
                <a:spcPct val="80000"/>
              </a:lnSpc>
              <a:spcBef>
                <a:spcPts val="0"/>
              </a:spcBef>
              <a:spcAft>
                <a:spcPts val="0"/>
              </a:spcAft>
              <a:defRPr/>
            </a:pPr>
            <a:r>
              <a:rPr lang="en-US" sz="800" dirty="0" smtClean="0"/>
              <a:t>Professor Alyson </a:t>
            </a:r>
            <a:r>
              <a:rPr lang="en-US" sz="800" dirty="0" err="1" smtClean="0"/>
              <a:t>Warhurst</a:t>
            </a:r>
            <a:r>
              <a:rPr lang="en-US" sz="800" dirty="0" smtClean="0"/>
              <a:t>, founding director of </a:t>
            </a:r>
            <a:r>
              <a:rPr lang="en-US" sz="800" dirty="0" err="1" smtClean="0"/>
              <a:t>Maplecroft</a:t>
            </a:r>
            <a:r>
              <a:rPr lang="en-US" sz="800" dirty="0" smtClean="0"/>
              <a:t>, </a:t>
            </a:r>
            <a:r>
              <a:rPr lang="en-US" sz="800" dirty="0" err="1" smtClean="0"/>
              <a:t>emphasises</a:t>
            </a:r>
            <a:r>
              <a:rPr lang="en-US" sz="800" dirty="0" smtClean="0"/>
              <a:t> the importance of addressing non financial risks in responsible business management: “This is part of our overall work to bring insight and visually compelling clarity to the inter-relationships between global risks. In concert with our indices on political risk and climate change, the Food Security Index identifies opportunities for businesses to manage their risk and responsibility across the social, environmental and political domains. Engagement in mitigating the long-range societal impacts of food insecurity is becoming increasingly relevant to business with complex global value chains that stretch across these different geographies.” </a:t>
            </a:r>
          </a:p>
          <a:p>
            <a:pPr lvl="2" eaLnBrk="1" fontAlgn="auto" hangingPunct="1">
              <a:lnSpc>
                <a:spcPct val="80000"/>
              </a:lnSpc>
              <a:spcBef>
                <a:spcPts val="0"/>
              </a:spcBef>
              <a:spcAft>
                <a:spcPts val="0"/>
              </a:spcAft>
              <a:defRPr/>
            </a:pPr>
            <a:r>
              <a:rPr lang="en-US" sz="800" dirty="0" smtClean="0"/>
              <a:t>Further information</a:t>
            </a:r>
          </a:p>
          <a:p>
            <a:pPr lvl="3" eaLnBrk="1" fontAlgn="auto" hangingPunct="1">
              <a:lnSpc>
                <a:spcPct val="80000"/>
              </a:lnSpc>
              <a:spcBef>
                <a:spcPts val="0"/>
              </a:spcBef>
              <a:spcAft>
                <a:spcPts val="0"/>
              </a:spcAft>
              <a:defRPr/>
            </a:pPr>
            <a:r>
              <a:rPr lang="en-US" sz="800" u="sng" dirty="0" err="1" smtClean="0"/>
              <a:t>Maplecroft</a:t>
            </a:r>
            <a:r>
              <a:rPr lang="en-US" sz="800" u="sng" dirty="0" smtClean="0"/>
              <a:t> </a:t>
            </a:r>
            <a:r>
              <a:rPr lang="en-US" sz="800" dirty="0" smtClean="0"/>
              <a:t>provides the expertise and experience to identify, assess, qualify and quantify non financial sustainability risks to global businesses. We provide unique expertise in mapping various social, economic, political and environmental issues against the global supply chain or ‘footprint’ of business operations. We have recently created a series of interactive global maps and indices on </a:t>
            </a:r>
            <a:r>
              <a:rPr lang="en-US" sz="800" u="sng" dirty="0" smtClean="0"/>
              <a:t>conflict and political violence risk</a:t>
            </a:r>
            <a:r>
              <a:rPr lang="en-US" sz="800" dirty="0" smtClean="0"/>
              <a:t>, as well as an innovative index and map on risk from </a:t>
            </a:r>
            <a:r>
              <a:rPr lang="en-US" sz="800" u="sng" dirty="0" smtClean="0"/>
              <a:t>water insecurity</a:t>
            </a:r>
            <a:r>
              <a:rPr lang="en-US" sz="800" dirty="0" smtClean="0"/>
              <a:t>. </a:t>
            </a:r>
            <a:r>
              <a:rPr lang="en-US" sz="800" dirty="0" err="1" smtClean="0"/>
              <a:t>Maplecroft’s</a:t>
            </a:r>
            <a:r>
              <a:rPr lang="en-US" sz="800" dirty="0" smtClean="0"/>
              <a:t> </a:t>
            </a:r>
            <a:r>
              <a:rPr lang="en-US" sz="800" u="sng" dirty="0" smtClean="0"/>
              <a:t>Climate Change Risk Indices 2008 </a:t>
            </a:r>
            <a:r>
              <a:rPr lang="en-US" sz="800" dirty="0" smtClean="0"/>
              <a:t>offer an ideal tool for assessing risk and vulnerability from climate change, with a unique sub-national approach. For further information on the FSI and global map, contact Andrea Noyes at </a:t>
            </a:r>
            <a:r>
              <a:rPr lang="en-US" sz="800" u="sng" dirty="0" smtClean="0"/>
              <a:t>info@maplecroft.com</a:t>
            </a:r>
            <a:r>
              <a:rPr lang="en-US" sz="800" dirty="0" smtClean="0"/>
              <a:t>.</a:t>
            </a:r>
          </a:p>
          <a:p>
            <a:pPr eaLnBrk="1" fontAlgn="auto" hangingPunct="1">
              <a:lnSpc>
                <a:spcPct val="80000"/>
              </a:lnSpc>
              <a:spcBef>
                <a:spcPts val="0"/>
              </a:spcBef>
              <a:spcAft>
                <a:spcPts val="0"/>
              </a:spcAft>
              <a:defRPr/>
            </a:pPr>
            <a:endParaRPr lang="en-US" sz="800" dirty="0" smtClean="0"/>
          </a:p>
          <a:p>
            <a:pPr eaLnBrk="1" fontAlgn="auto" hangingPunct="1">
              <a:lnSpc>
                <a:spcPct val="80000"/>
              </a:lnSpc>
              <a:spcBef>
                <a:spcPts val="0"/>
              </a:spcBef>
              <a:spcAft>
                <a:spcPts val="0"/>
              </a:spcAft>
              <a:defRPr/>
            </a:pPr>
            <a:endParaRPr lang="en-US" sz="800" dirty="0" smtClean="0"/>
          </a:p>
          <a:p>
            <a:pPr eaLnBrk="1" fontAlgn="auto" hangingPunct="1">
              <a:lnSpc>
                <a:spcPct val="80000"/>
              </a:lnSpc>
              <a:spcBef>
                <a:spcPts val="0"/>
              </a:spcBef>
              <a:spcAft>
                <a:spcPts val="0"/>
              </a:spcAft>
              <a:defRPr/>
            </a:pPr>
            <a:endParaRPr lang="en-US" sz="800" dirty="0" smtClean="0"/>
          </a:p>
          <a:p>
            <a:pPr eaLnBrk="1" fontAlgn="auto" hangingPunct="1">
              <a:lnSpc>
                <a:spcPct val="80000"/>
              </a:lnSpc>
              <a:spcBef>
                <a:spcPts val="0"/>
              </a:spcBef>
              <a:spcAft>
                <a:spcPts val="0"/>
              </a:spcAft>
              <a:defRPr/>
            </a:pPr>
            <a:endParaRPr lang="en-US" sz="800" dirty="0" smtClean="0"/>
          </a:p>
        </p:txBody>
      </p:sp>
    </p:spTree>
    <p:extLst>
      <p:ext uri="{BB962C8B-B14F-4D97-AF65-F5344CB8AC3E}">
        <p14:creationId xmlns:p14="http://schemas.microsoft.com/office/powerpoint/2010/main" val="1210086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203C47-FEDB-410D-9E45-225134AE763A}"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3724247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203C47-FEDB-410D-9E45-225134AE763A}"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869250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203C47-FEDB-410D-9E45-225134AE763A}"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2221763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203C47-FEDB-410D-9E45-225134AE763A}"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2638618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203C47-FEDB-410D-9E45-225134AE763A}"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124753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7203C47-FEDB-410D-9E45-225134AE763A}" type="datetimeFigureOut">
              <a:rPr lang="en-US" smtClean="0"/>
              <a:t>4/26/2022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125077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203C47-FEDB-410D-9E45-225134AE763A}" type="datetimeFigureOut">
              <a:rPr lang="en-US" smtClean="0"/>
              <a:t>4/26/2022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107706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7203C47-FEDB-410D-9E45-225134AE763A}" type="datetimeFigureOut">
              <a:rPr lang="en-US" smtClean="0"/>
              <a:t>4/26/2022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2068894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203C47-FEDB-410D-9E45-225134AE763A}" type="datetimeFigureOut">
              <a:rPr lang="en-US" smtClean="0"/>
              <a:t>4/26/2022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781643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203C47-FEDB-410D-9E45-225134AE763A}" type="datetimeFigureOut">
              <a:rPr lang="en-US" smtClean="0"/>
              <a:t>4/26/2022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591860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203C47-FEDB-410D-9E45-225134AE763A}" type="datetimeFigureOut">
              <a:rPr lang="en-US" smtClean="0"/>
              <a:t>4/26/2022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141AE5-43B8-4064-A2F1-A40BFC4A5D5E}" type="slidenum">
              <a:rPr lang="en-US" smtClean="0"/>
              <a:t>‹#›</a:t>
            </a:fld>
            <a:endParaRPr lang="en-US"/>
          </a:p>
        </p:txBody>
      </p:sp>
    </p:spTree>
    <p:extLst>
      <p:ext uri="{BB962C8B-B14F-4D97-AF65-F5344CB8AC3E}">
        <p14:creationId xmlns:p14="http://schemas.microsoft.com/office/powerpoint/2010/main" val="3285083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203C47-FEDB-410D-9E45-225134AE763A}" type="datetimeFigureOut">
              <a:rPr lang="en-US" smtClean="0"/>
              <a:t>4/26/2022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141AE5-43B8-4064-A2F1-A40BFC4A5D5E}" type="slidenum">
              <a:rPr lang="en-US" smtClean="0"/>
              <a:t>‹#›</a:t>
            </a:fld>
            <a:endParaRPr lang="en-US"/>
          </a:p>
        </p:txBody>
      </p:sp>
    </p:spTree>
    <p:extLst>
      <p:ext uri="{BB962C8B-B14F-4D97-AF65-F5344CB8AC3E}">
        <p14:creationId xmlns:p14="http://schemas.microsoft.com/office/powerpoint/2010/main" val="2102800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5"/>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noFill/>
        </p:spPr>
      </p:pic>
      <p:sp>
        <p:nvSpPr>
          <p:cNvPr id="2052" name="WordArt 4"/>
          <p:cNvSpPr>
            <a:spLocks noChangeArrowheads="1" noChangeShapeType="1" noTextEdit="1"/>
          </p:cNvSpPr>
          <p:nvPr/>
        </p:nvSpPr>
        <p:spPr bwMode="auto">
          <a:xfrm>
            <a:off x="2566989" y="1412876"/>
            <a:ext cx="7273925" cy="2303463"/>
          </a:xfrm>
          <a:prstGeom prst="rect">
            <a:avLst/>
          </a:prstGeom>
        </p:spPr>
        <p:txBody>
          <a:bodyPr wrap="none" fromWordArt="1">
            <a:prstTxWarp prst="textInflate">
              <a:avLst>
                <a:gd name="adj" fmla="val 13634"/>
              </a:avLst>
            </a:prstTxWarp>
          </a:bodyPr>
          <a:lstStyle/>
          <a:p>
            <a:pPr algn="ctr"/>
            <a:r>
              <a:rPr lang="fa-IR" sz="36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rPr>
              <a:t>بسم الله الرحمن الرحيم</a:t>
            </a:r>
            <a:endParaRPr lang="en-US" sz="36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endParaRPr>
          </a:p>
        </p:txBody>
      </p:sp>
    </p:spTree>
    <p:extLst>
      <p:ext uri="{BB962C8B-B14F-4D97-AF65-F5344CB8AC3E}">
        <p14:creationId xmlns:p14="http://schemas.microsoft.com/office/powerpoint/2010/main" val="12800612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231353" y="1609725"/>
            <a:ext cx="11644829" cy="4846638"/>
          </a:xfrm>
        </p:spPr>
        <p:txBody>
          <a:bodyPr rtlCol="0">
            <a:noAutofit/>
          </a:bodyPr>
          <a:lstStyle/>
          <a:p>
            <a:pPr marL="609600" indent="-609600" algn="r" rtl="1">
              <a:lnSpc>
                <a:spcPct val="150000"/>
              </a:lnSpc>
              <a:buFontTx/>
              <a:buAutoNum type="arabicPeriod"/>
              <a:defRPr/>
            </a:pPr>
            <a:r>
              <a:rPr lang="ar-SA" b="1" dirty="0" smtClean="0">
                <a:solidFill>
                  <a:schemeClr val="accent1"/>
                </a:solidFill>
              </a:rPr>
              <a:t>درآمد </a:t>
            </a:r>
            <a:r>
              <a:rPr lang="ar-SA" b="1" dirty="0">
                <a:solidFill>
                  <a:schemeClr val="accent1"/>
                </a:solidFill>
              </a:rPr>
              <a:t>وقيمت ها بعنوان يكي از مهمترين عوامل مؤثر درانتخاب غذا وخريد غذا </a:t>
            </a:r>
          </a:p>
          <a:p>
            <a:pPr marL="609600" indent="-609600" algn="r" rtl="1">
              <a:lnSpc>
                <a:spcPct val="150000"/>
              </a:lnSpc>
              <a:buFontTx/>
              <a:buAutoNum type="arabicPeriod"/>
              <a:defRPr/>
            </a:pPr>
            <a:r>
              <a:rPr lang="ar-SA" b="1" dirty="0">
                <a:solidFill>
                  <a:schemeClr val="bg2">
                    <a:lumMod val="25000"/>
                  </a:schemeClr>
                </a:solidFill>
              </a:rPr>
              <a:t>دسترسي به غذا دربازار </a:t>
            </a:r>
            <a:r>
              <a:rPr lang="en-US" b="1" dirty="0">
                <a:solidFill>
                  <a:schemeClr val="bg2">
                    <a:lumMod val="25000"/>
                  </a:schemeClr>
                </a:solidFill>
              </a:rPr>
              <a:t> </a:t>
            </a:r>
            <a:r>
              <a:rPr lang="ar-SA" b="1" dirty="0">
                <a:solidFill>
                  <a:schemeClr val="bg2">
                    <a:lumMod val="25000"/>
                  </a:schemeClr>
                </a:solidFill>
              </a:rPr>
              <a:t>ومحل زندگي </a:t>
            </a:r>
          </a:p>
          <a:p>
            <a:pPr marL="609600" indent="-609600" algn="r" rtl="1">
              <a:lnSpc>
                <a:spcPct val="150000"/>
              </a:lnSpc>
              <a:buFontTx/>
              <a:buAutoNum type="arabicPeriod"/>
              <a:defRPr/>
            </a:pPr>
            <a:r>
              <a:rPr lang="ar-SA" b="1" dirty="0">
                <a:solidFill>
                  <a:srgbClr val="E95D17"/>
                </a:solidFill>
              </a:rPr>
              <a:t>آگاهي ودانش خانواده درمورد غذا وتغذيه ازنظر خريد ,نگهداري , پخت غذا وتوزيع آن درخانوار </a:t>
            </a:r>
          </a:p>
          <a:p>
            <a:pPr marL="609600" indent="-609600" algn="r" rtl="1">
              <a:lnSpc>
                <a:spcPct val="150000"/>
              </a:lnSpc>
              <a:buFontTx/>
              <a:buAutoNum type="arabicPeriod"/>
              <a:defRPr/>
            </a:pPr>
            <a:r>
              <a:rPr lang="ar-SA" b="1" dirty="0">
                <a:solidFill>
                  <a:schemeClr val="bg2">
                    <a:lumMod val="25000"/>
                  </a:schemeClr>
                </a:solidFill>
              </a:rPr>
              <a:t>دسترسي به خدمات بهداشتي درماني براي پيشگيري ودرمان بموقع بيماريها وسلامت افراد براي بهره گيري مطلوب بيولوژيك سلولي ازمواد مغذي مصرفي </a:t>
            </a:r>
            <a:endParaRPr lang="en-US" b="1" dirty="0">
              <a:solidFill>
                <a:schemeClr val="bg2">
                  <a:lumMod val="25000"/>
                </a:schemeClr>
              </a:solidFill>
            </a:endParaRPr>
          </a:p>
        </p:txBody>
      </p:sp>
      <p:sp>
        <p:nvSpPr>
          <p:cNvPr id="36866" name="Title 2"/>
          <p:cNvSpPr>
            <a:spLocks noGrp="1"/>
          </p:cNvSpPr>
          <p:nvPr>
            <p:ph type="title"/>
          </p:nvPr>
        </p:nvSpPr>
        <p:spPr>
          <a:xfrm>
            <a:off x="1319349" y="400073"/>
            <a:ext cx="9226940" cy="1371600"/>
          </a:xfrm>
          <a:solidFill>
            <a:srgbClr val="FFC000"/>
          </a:solidFill>
        </p:spPr>
        <p:txBody>
          <a:bodyPr>
            <a:normAutofit/>
          </a:bodyPr>
          <a:lstStyle/>
          <a:p>
            <a:pPr algn="r" rtl="1" eaLnBrk="1" hangingPunct="1"/>
            <a:r>
              <a:rPr lang="ar-SA" sz="3200" b="1" dirty="0"/>
              <a:t>حفظ سلامت تغذيه اي وامنيت غذائي در سطح خانوار تابع 4 عامل </a:t>
            </a:r>
            <a:br>
              <a:rPr lang="ar-SA" sz="3200" b="1" dirty="0"/>
            </a:br>
            <a:endParaRPr lang="en-US" sz="3600" b="1" dirty="0"/>
          </a:p>
        </p:txBody>
      </p:sp>
    </p:spTree>
    <p:extLst>
      <p:ext uri="{BB962C8B-B14F-4D97-AF65-F5344CB8AC3E}">
        <p14:creationId xmlns:p14="http://schemas.microsoft.com/office/powerpoint/2010/main" val="40839522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500" fill="hold"/>
                                        <p:tgtEl>
                                          <p:spTgt spid="1433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339">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14339">
                                            <p:txEl>
                                              <p:pRg st="1" end="1"/>
                                            </p:txEl>
                                          </p:spTgt>
                                        </p:tgtEl>
                                        <p:attrNameLst>
                                          <p:attrName>style.visibility</p:attrName>
                                        </p:attrNameLst>
                                      </p:cBhvr>
                                      <p:to>
                                        <p:strVal val="visible"/>
                                      </p:to>
                                    </p:set>
                                    <p:anim calcmode="lin" valueType="num">
                                      <p:cBhvr additive="base">
                                        <p:cTn id="13" dur="500" fill="hold"/>
                                        <p:tgtEl>
                                          <p:spTgt spid="1433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339">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4339">
                                            <p:txEl>
                                              <p:pRg st="2" end="2"/>
                                            </p:txEl>
                                          </p:spTgt>
                                        </p:tgtEl>
                                        <p:attrNameLst>
                                          <p:attrName>style.visibility</p:attrName>
                                        </p:attrNameLst>
                                      </p:cBhvr>
                                      <p:to>
                                        <p:strVal val="visible"/>
                                      </p:to>
                                    </p:set>
                                    <p:anim calcmode="lin" valueType="num">
                                      <p:cBhvr additive="base">
                                        <p:cTn id="19" dur="500" fill="hold"/>
                                        <p:tgtEl>
                                          <p:spTgt spid="1433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339">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14339">
                                            <p:txEl>
                                              <p:pRg st="3" end="3"/>
                                            </p:txEl>
                                          </p:spTgt>
                                        </p:tgtEl>
                                        <p:attrNameLst>
                                          <p:attrName>style.visibility</p:attrName>
                                        </p:attrNameLst>
                                      </p:cBhvr>
                                      <p:to>
                                        <p:strVal val="visible"/>
                                      </p:to>
                                    </p:set>
                                    <p:anim calcmode="lin" valueType="num">
                                      <p:cBhvr additive="base">
                                        <p:cTn id="25" dur="500" fill="hold"/>
                                        <p:tgtEl>
                                          <p:spTgt spid="1433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339">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733800" y="304801"/>
            <a:ext cx="4495800" cy="334963"/>
          </a:xfrm>
        </p:spPr>
        <p:txBody>
          <a:bodyPr rtlCol="0">
            <a:normAutofit fontScale="90000"/>
          </a:bodyPr>
          <a:lstStyle/>
          <a:p>
            <a:pPr>
              <a:defRPr/>
            </a:pPr>
            <a:r>
              <a:rPr lang="fa-IR" sz="2800" b="1"/>
              <a:t>مدل مفهومي « امنیت غذا و تغذیه »</a:t>
            </a:r>
            <a:endParaRPr lang="en-US" sz="2800" b="1"/>
          </a:p>
        </p:txBody>
      </p:sp>
      <p:sp>
        <p:nvSpPr>
          <p:cNvPr id="81923" name="Rectangle 5"/>
          <p:cNvSpPr>
            <a:spLocks noChangeArrowheads="1"/>
          </p:cNvSpPr>
          <p:nvPr/>
        </p:nvSpPr>
        <p:spPr bwMode="auto">
          <a:xfrm>
            <a:off x="6781800" y="2514600"/>
            <a:ext cx="1371600" cy="381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b="1">
                <a:latin typeface="Calibri" panose="020F0502020204030204" pitchFamily="34" charset="0"/>
                <a:cs typeface="Titr" pitchFamily="2" charset="-78"/>
              </a:rPr>
              <a:t>سفره خانوار</a:t>
            </a:r>
            <a:r>
              <a:rPr lang="fa-IR" altLang="en-US" b="1">
                <a:latin typeface="Calibri" panose="020F0502020204030204" pitchFamily="34" charset="0"/>
              </a:rPr>
              <a:t> </a:t>
            </a:r>
            <a:endParaRPr lang="en-US" altLang="en-US" b="1">
              <a:latin typeface="Calibri" panose="020F0502020204030204" pitchFamily="34" charset="0"/>
            </a:endParaRPr>
          </a:p>
        </p:txBody>
      </p:sp>
      <p:sp>
        <p:nvSpPr>
          <p:cNvPr id="16388" name="Rectangle 6"/>
          <p:cNvSpPr>
            <a:spLocks noChangeArrowheads="1"/>
          </p:cNvSpPr>
          <p:nvPr/>
        </p:nvSpPr>
        <p:spPr bwMode="auto">
          <a:xfrm>
            <a:off x="5334000" y="1143000"/>
            <a:ext cx="2971800" cy="533400"/>
          </a:xfrm>
          <a:prstGeom prst="rect">
            <a:avLst/>
          </a:prstGeom>
          <a:solidFill>
            <a:schemeClr val="accent1"/>
          </a:solidFill>
          <a:ln w="9525">
            <a:solidFill>
              <a:schemeClr val="tx1"/>
            </a:solidFill>
            <a:miter lim="800000"/>
            <a:headEnd/>
            <a:tailEnd/>
          </a:ln>
        </p:spPr>
        <p:txBody>
          <a:bodyPr wrap="none" anchor="ctr"/>
          <a:lstStyle/>
          <a:p>
            <a:pPr algn="ctr">
              <a:defRPr/>
            </a:pPr>
            <a:r>
              <a:rPr lang="fa-IR" sz="1600" b="1" dirty="0">
                <a:cs typeface="+mj-cs"/>
              </a:rPr>
              <a:t>فرهنگ ، عادات غذايي ، شيوه زندگي</a:t>
            </a:r>
            <a:r>
              <a:rPr lang="fa-IR" b="1" dirty="0">
                <a:cs typeface="+mj-cs"/>
              </a:rPr>
              <a:t> </a:t>
            </a:r>
            <a:endParaRPr lang="en-US" b="1" dirty="0">
              <a:cs typeface="+mj-cs"/>
            </a:endParaRPr>
          </a:p>
        </p:txBody>
      </p:sp>
      <p:sp>
        <p:nvSpPr>
          <p:cNvPr id="81925" name="Rectangle 9"/>
          <p:cNvSpPr>
            <a:spLocks noChangeArrowheads="1"/>
          </p:cNvSpPr>
          <p:nvPr/>
        </p:nvSpPr>
        <p:spPr bwMode="auto">
          <a:xfrm>
            <a:off x="5410200" y="2514600"/>
            <a:ext cx="990600" cy="381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b="1">
                <a:latin typeface="Calibri" panose="020F0502020204030204" pitchFamily="34" charset="0"/>
                <a:cs typeface="Titr" pitchFamily="2" charset="-78"/>
              </a:rPr>
              <a:t>سبد غذايي </a:t>
            </a:r>
            <a:r>
              <a:rPr lang="fa-IR" altLang="en-US" b="1">
                <a:latin typeface="Calibri" panose="020F0502020204030204" pitchFamily="34" charset="0"/>
              </a:rPr>
              <a:t> </a:t>
            </a:r>
            <a:endParaRPr lang="en-US" altLang="en-US" b="1">
              <a:latin typeface="Calibri" panose="020F0502020204030204" pitchFamily="34" charset="0"/>
            </a:endParaRPr>
          </a:p>
        </p:txBody>
      </p:sp>
      <p:sp>
        <p:nvSpPr>
          <p:cNvPr id="81926" name="AutoShape 10"/>
          <p:cNvSpPr>
            <a:spLocks noChangeArrowheads="1"/>
          </p:cNvSpPr>
          <p:nvPr/>
        </p:nvSpPr>
        <p:spPr bwMode="auto">
          <a:xfrm>
            <a:off x="6400800" y="2514600"/>
            <a:ext cx="381000"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en-US"/>
          </a:p>
        </p:txBody>
      </p:sp>
      <p:sp>
        <p:nvSpPr>
          <p:cNvPr id="81927" name="Rectangle 11"/>
          <p:cNvSpPr>
            <a:spLocks noChangeArrowheads="1"/>
          </p:cNvSpPr>
          <p:nvPr/>
        </p:nvSpPr>
        <p:spPr bwMode="auto">
          <a:xfrm>
            <a:off x="4876800" y="4572000"/>
            <a:ext cx="3124200" cy="762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eaLnBrk="1" hangingPunct="1"/>
            <a:endParaRPr lang="fa-IR" altLang="en-US" sz="1600" b="1">
              <a:latin typeface="Calibri" panose="020F0502020204030204" pitchFamily="34" charset="0"/>
              <a:cs typeface="Titr" pitchFamily="2" charset="-78"/>
            </a:endParaRPr>
          </a:p>
          <a:p>
            <a:pPr algn="ctr" rtl="1" eaLnBrk="1" hangingPunct="1"/>
            <a:r>
              <a:rPr lang="fa-IR" altLang="en-US" sz="1400" b="1">
                <a:latin typeface="Calibri" panose="020F0502020204030204" pitchFamily="34" charset="0"/>
                <a:cs typeface="Titr" pitchFamily="2" charset="-78"/>
              </a:rPr>
              <a:t>وضعيت سلامت که خود به عواملی بستگی دارد : </a:t>
            </a:r>
          </a:p>
          <a:p>
            <a:pPr algn="ctr" rtl="1" eaLnBrk="1" hangingPunct="1"/>
            <a:r>
              <a:rPr lang="fa-IR" altLang="en-US" sz="1400" b="1">
                <a:latin typeface="Calibri" panose="020F0502020204030204" pitchFamily="34" charset="0"/>
                <a:cs typeface="Titr" pitchFamily="2" charset="-78"/>
              </a:rPr>
              <a:t>نظام ارايه خدمات  ، آب سالم </a:t>
            </a:r>
            <a:endParaRPr lang="en-US" altLang="en-US" sz="1400" b="1">
              <a:latin typeface="Calibri" panose="020F0502020204030204" pitchFamily="34" charset="0"/>
            </a:endParaRPr>
          </a:p>
        </p:txBody>
      </p:sp>
      <p:sp>
        <p:nvSpPr>
          <p:cNvPr id="81928" name="AutoShape 12"/>
          <p:cNvSpPr>
            <a:spLocks noChangeArrowheads="1"/>
          </p:cNvSpPr>
          <p:nvPr/>
        </p:nvSpPr>
        <p:spPr bwMode="auto">
          <a:xfrm>
            <a:off x="8153400" y="2514600"/>
            <a:ext cx="304800"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en-US"/>
          </a:p>
        </p:txBody>
      </p:sp>
      <p:sp>
        <p:nvSpPr>
          <p:cNvPr id="81929" name="AutoShape 13"/>
          <p:cNvSpPr>
            <a:spLocks noChangeArrowheads="1"/>
          </p:cNvSpPr>
          <p:nvPr/>
        </p:nvSpPr>
        <p:spPr bwMode="auto">
          <a:xfrm rot="5400000">
            <a:off x="6705600" y="1905000"/>
            <a:ext cx="762000" cy="4572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81930" name="AutoShape 16"/>
          <p:cNvSpPr>
            <a:spLocks/>
          </p:cNvSpPr>
          <p:nvPr/>
        </p:nvSpPr>
        <p:spPr bwMode="auto">
          <a:xfrm rot="10800000">
            <a:off x="2286000" y="228600"/>
            <a:ext cx="1066800" cy="1828800"/>
          </a:xfrm>
          <a:prstGeom prst="accentCallout2">
            <a:avLst>
              <a:gd name="adj1" fmla="val 93750"/>
              <a:gd name="adj2" fmla="val -7144"/>
              <a:gd name="adj3" fmla="val 93750"/>
              <a:gd name="adj4" fmla="val -15778"/>
              <a:gd name="adj5" fmla="val 23435"/>
              <a:gd name="adj6" fmla="val -24852"/>
            </a:avLst>
          </a:prstGeom>
          <a:solidFill>
            <a:schemeClr val="accent1"/>
          </a:solidFill>
          <a:ln w="9525">
            <a:solidFill>
              <a:schemeClr val="tx1"/>
            </a:solidFill>
            <a:miter lim="800000"/>
            <a:headEnd/>
            <a:tailEnd/>
          </a:ln>
        </p:spPr>
        <p:txBody>
          <a:bodyPr rot="108000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1600" b="1">
                <a:latin typeface="Calibri" panose="020F0502020204030204" pitchFamily="34" charset="0"/>
                <a:cs typeface="B Tehran" panose="00000400000000000000" pitchFamily="2" charset="-78"/>
              </a:rPr>
              <a:t>توليد  محلي</a:t>
            </a:r>
          </a:p>
          <a:p>
            <a:pPr algn="ctr" eaLnBrk="1" hangingPunct="1"/>
            <a:r>
              <a:rPr lang="fa-IR" altLang="en-US" sz="1600" b="1">
                <a:latin typeface="Calibri" panose="020F0502020204030204" pitchFamily="34" charset="0"/>
                <a:cs typeface="B Tehran" panose="00000400000000000000" pitchFamily="2" charset="-78"/>
              </a:rPr>
              <a:t>ذخيره</a:t>
            </a:r>
          </a:p>
          <a:p>
            <a:pPr algn="ctr" eaLnBrk="1" hangingPunct="1"/>
            <a:r>
              <a:rPr lang="fa-IR" altLang="en-US" sz="1600" b="1">
                <a:latin typeface="Calibri" panose="020F0502020204030204" pitchFamily="34" charset="0"/>
                <a:cs typeface="B Tehran" panose="00000400000000000000" pitchFamily="2" charset="-78"/>
              </a:rPr>
              <a:t>فراوري </a:t>
            </a:r>
          </a:p>
          <a:p>
            <a:pPr algn="ctr" eaLnBrk="1" hangingPunct="1"/>
            <a:r>
              <a:rPr lang="fa-IR" altLang="en-US" sz="1600" b="1">
                <a:latin typeface="Calibri" panose="020F0502020204030204" pitchFamily="34" charset="0"/>
                <a:cs typeface="B Tehran" panose="00000400000000000000" pitchFamily="2" charset="-78"/>
              </a:rPr>
              <a:t>توزيع </a:t>
            </a:r>
          </a:p>
          <a:p>
            <a:pPr algn="ctr" eaLnBrk="1" hangingPunct="1"/>
            <a:r>
              <a:rPr lang="fa-IR" altLang="en-US" sz="1600" b="1">
                <a:latin typeface="Calibri" panose="020F0502020204030204" pitchFamily="34" charset="0"/>
                <a:cs typeface="B Tehran" panose="00000400000000000000" pitchFamily="2" charset="-78"/>
              </a:rPr>
              <a:t>حمل و نقل</a:t>
            </a:r>
          </a:p>
          <a:p>
            <a:pPr algn="ctr" eaLnBrk="1" hangingPunct="1"/>
            <a:r>
              <a:rPr lang="fa-IR" altLang="en-US" sz="1600" b="1">
                <a:latin typeface="Calibri" panose="020F0502020204030204" pitchFamily="34" charset="0"/>
                <a:cs typeface="B Tehran" panose="00000400000000000000" pitchFamily="2" charset="-78"/>
              </a:rPr>
              <a:t>محل خريد</a:t>
            </a:r>
          </a:p>
          <a:p>
            <a:pPr algn="ctr" eaLnBrk="1" hangingPunct="1"/>
            <a:r>
              <a:rPr lang="fa-IR" altLang="en-US" sz="1600" b="1">
                <a:solidFill>
                  <a:srgbClr val="FF3300"/>
                </a:solidFill>
                <a:latin typeface="Calibri" panose="020F0502020204030204" pitchFamily="34" charset="0"/>
                <a:cs typeface="B Tehran" panose="00000400000000000000" pitchFamily="2" charset="-78"/>
              </a:rPr>
              <a:t>غني سازي</a:t>
            </a:r>
            <a:r>
              <a:rPr lang="fa-IR" altLang="en-US" sz="1600" b="1">
                <a:latin typeface="Calibri" panose="020F0502020204030204" pitchFamily="34" charset="0"/>
                <a:cs typeface="B Tehran" panose="00000400000000000000" pitchFamily="2" charset="-78"/>
              </a:rPr>
              <a:t> </a:t>
            </a:r>
            <a:endParaRPr lang="en-US" altLang="en-US" sz="1600" b="1">
              <a:latin typeface="Calibri" panose="020F0502020204030204" pitchFamily="34" charset="0"/>
              <a:cs typeface="B Tehran" panose="00000400000000000000" pitchFamily="2" charset="-78"/>
            </a:endParaRPr>
          </a:p>
        </p:txBody>
      </p:sp>
      <p:sp>
        <p:nvSpPr>
          <p:cNvPr id="81931" name="Rectangle 17"/>
          <p:cNvSpPr>
            <a:spLocks noChangeArrowheads="1"/>
          </p:cNvSpPr>
          <p:nvPr/>
        </p:nvSpPr>
        <p:spPr bwMode="auto">
          <a:xfrm>
            <a:off x="3657600" y="1676400"/>
            <a:ext cx="1219200" cy="381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1200" b="1">
                <a:latin typeface="Calibri" panose="020F0502020204030204" pitchFamily="34" charset="0"/>
                <a:cs typeface="Titr" pitchFamily="2" charset="-78"/>
              </a:rPr>
              <a:t>دسترسي فيزيكي</a:t>
            </a:r>
            <a:r>
              <a:rPr lang="fa-IR" altLang="en-US" b="1">
                <a:latin typeface="Calibri" panose="020F0502020204030204" pitchFamily="34" charset="0"/>
                <a:cs typeface="Titr" pitchFamily="2" charset="-78"/>
              </a:rPr>
              <a:t> </a:t>
            </a:r>
            <a:r>
              <a:rPr lang="fa-IR" altLang="en-US" b="1">
                <a:latin typeface="Calibri" panose="020F0502020204030204" pitchFamily="34" charset="0"/>
              </a:rPr>
              <a:t> </a:t>
            </a:r>
            <a:endParaRPr lang="en-US" altLang="en-US" b="1">
              <a:latin typeface="Calibri" panose="020F0502020204030204" pitchFamily="34" charset="0"/>
            </a:endParaRPr>
          </a:p>
        </p:txBody>
      </p:sp>
      <p:sp>
        <p:nvSpPr>
          <p:cNvPr id="81932" name="AutoShape 18"/>
          <p:cNvSpPr>
            <a:spLocks/>
          </p:cNvSpPr>
          <p:nvPr/>
        </p:nvSpPr>
        <p:spPr bwMode="auto">
          <a:xfrm rot="10800000">
            <a:off x="2286000" y="2133600"/>
            <a:ext cx="1066800" cy="1066800"/>
          </a:xfrm>
          <a:prstGeom prst="accentCallout2">
            <a:avLst>
              <a:gd name="adj1" fmla="val 47023"/>
              <a:gd name="adj2" fmla="val -7144"/>
              <a:gd name="adj3" fmla="val 47023"/>
              <a:gd name="adj4" fmla="val -12653"/>
              <a:gd name="adj5" fmla="val 47023"/>
              <a:gd name="adj6" fmla="val -34676"/>
            </a:avLst>
          </a:prstGeom>
          <a:solidFill>
            <a:schemeClr val="accent1"/>
          </a:solidFill>
          <a:ln w="9525">
            <a:solidFill>
              <a:schemeClr val="tx1"/>
            </a:solidFill>
            <a:miter lim="800000"/>
            <a:headEnd/>
            <a:tailEnd/>
          </a:ln>
        </p:spPr>
        <p:txBody>
          <a:bodyPr rot="108000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2000" b="1">
                <a:latin typeface="Calibri" panose="020F0502020204030204" pitchFamily="34" charset="0"/>
                <a:cs typeface="B Tehran" panose="00000400000000000000" pitchFamily="2" charset="-78"/>
              </a:rPr>
              <a:t>قيمت غذا</a:t>
            </a:r>
          </a:p>
          <a:p>
            <a:pPr algn="ctr" eaLnBrk="1" hangingPunct="1"/>
            <a:r>
              <a:rPr lang="fa-IR" altLang="en-US" sz="2000" b="1">
                <a:latin typeface="Calibri" panose="020F0502020204030204" pitchFamily="34" charset="0"/>
                <a:cs typeface="B Tehran" panose="00000400000000000000" pitchFamily="2" charset="-78"/>
              </a:rPr>
              <a:t>درآمد</a:t>
            </a:r>
          </a:p>
          <a:p>
            <a:pPr algn="ctr" eaLnBrk="1" hangingPunct="1"/>
            <a:r>
              <a:rPr lang="fa-IR" altLang="en-US" sz="2000" b="1">
                <a:latin typeface="Calibri" panose="020F0502020204030204" pitchFamily="34" charset="0"/>
                <a:cs typeface="B Tehran" panose="00000400000000000000" pitchFamily="2" charset="-78"/>
              </a:rPr>
              <a:t>يارانه ها</a:t>
            </a:r>
            <a:r>
              <a:rPr lang="fa-IR" altLang="en-US" b="1">
                <a:latin typeface="Calibri" panose="020F0502020204030204" pitchFamily="34" charset="0"/>
              </a:rPr>
              <a:t> </a:t>
            </a:r>
            <a:endParaRPr lang="en-US" altLang="en-US" b="1">
              <a:latin typeface="Calibri" panose="020F0502020204030204" pitchFamily="34" charset="0"/>
            </a:endParaRPr>
          </a:p>
        </p:txBody>
      </p:sp>
      <p:sp>
        <p:nvSpPr>
          <p:cNvPr id="81933" name="Rectangle 19"/>
          <p:cNvSpPr>
            <a:spLocks noChangeArrowheads="1"/>
          </p:cNvSpPr>
          <p:nvPr/>
        </p:nvSpPr>
        <p:spPr bwMode="auto">
          <a:xfrm>
            <a:off x="3657600" y="2590800"/>
            <a:ext cx="1219200" cy="381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1200" b="1">
                <a:latin typeface="Calibri" panose="020F0502020204030204" pitchFamily="34" charset="0"/>
                <a:cs typeface="Titr" pitchFamily="2" charset="-78"/>
              </a:rPr>
              <a:t>دسترسي  اقتصادي</a:t>
            </a:r>
            <a:r>
              <a:rPr lang="fa-IR" altLang="en-US" b="1">
                <a:latin typeface="Calibri" panose="020F0502020204030204" pitchFamily="34" charset="0"/>
                <a:cs typeface="Titr" pitchFamily="2" charset="-78"/>
              </a:rPr>
              <a:t> </a:t>
            </a:r>
            <a:r>
              <a:rPr lang="fa-IR" altLang="en-US" b="1">
                <a:latin typeface="Calibri" panose="020F0502020204030204" pitchFamily="34" charset="0"/>
              </a:rPr>
              <a:t> </a:t>
            </a:r>
            <a:endParaRPr lang="en-US" altLang="en-US" b="1">
              <a:latin typeface="Calibri" panose="020F0502020204030204" pitchFamily="34" charset="0"/>
            </a:endParaRPr>
          </a:p>
        </p:txBody>
      </p:sp>
      <p:sp>
        <p:nvSpPr>
          <p:cNvPr id="81934" name="AutoShape 20"/>
          <p:cNvSpPr>
            <a:spLocks/>
          </p:cNvSpPr>
          <p:nvPr/>
        </p:nvSpPr>
        <p:spPr bwMode="auto">
          <a:xfrm rot="10800000">
            <a:off x="2286000" y="4495800"/>
            <a:ext cx="1066800" cy="1066800"/>
          </a:xfrm>
          <a:prstGeom prst="accentCallout2">
            <a:avLst>
              <a:gd name="adj1" fmla="val 89282"/>
              <a:gd name="adj2" fmla="val -7144"/>
              <a:gd name="adj3" fmla="val 89282"/>
              <a:gd name="adj4" fmla="val -19495"/>
              <a:gd name="adj5" fmla="val 104167"/>
              <a:gd name="adj6" fmla="val -32144"/>
            </a:avLst>
          </a:prstGeom>
          <a:solidFill>
            <a:schemeClr val="accent1"/>
          </a:solidFill>
          <a:ln w="9525">
            <a:solidFill>
              <a:schemeClr val="tx1"/>
            </a:solidFill>
            <a:miter lim="800000"/>
            <a:headEnd/>
            <a:tailEnd/>
          </a:ln>
        </p:spPr>
        <p:txBody>
          <a:bodyPr rot="108000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b="1">
                <a:latin typeface="Calibri" panose="020F0502020204030204" pitchFamily="34" charset="0"/>
                <a:cs typeface="B Tehran" panose="00000400000000000000" pitchFamily="2" charset="-78"/>
              </a:rPr>
              <a:t>سطح سواد</a:t>
            </a:r>
          </a:p>
          <a:p>
            <a:pPr algn="ctr" eaLnBrk="1" hangingPunct="1"/>
            <a:r>
              <a:rPr lang="fa-IR" altLang="en-US" b="1">
                <a:latin typeface="Calibri" panose="020F0502020204030204" pitchFamily="34" charset="0"/>
                <a:cs typeface="B Tehran" panose="00000400000000000000" pitchFamily="2" charset="-78"/>
              </a:rPr>
              <a:t>تبليغات </a:t>
            </a:r>
          </a:p>
          <a:p>
            <a:pPr algn="ctr" eaLnBrk="1" hangingPunct="1"/>
            <a:r>
              <a:rPr lang="fa-IR" altLang="en-US" b="1">
                <a:latin typeface="Calibri" panose="020F0502020204030204" pitchFamily="34" charset="0"/>
                <a:cs typeface="B Tehran" panose="00000400000000000000" pitchFamily="2" charset="-78"/>
              </a:rPr>
              <a:t>بازاريابي</a:t>
            </a:r>
          </a:p>
          <a:p>
            <a:pPr algn="ctr" eaLnBrk="1" hangingPunct="1"/>
            <a:endParaRPr lang="en-US" altLang="en-US" b="1">
              <a:latin typeface="Calibri" panose="020F0502020204030204" pitchFamily="34" charset="0"/>
              <a:cs typeface="B Tehran" panose="00000400000000000000" pitchFamily="2" charset="-78"/>
            </a:endParaRPr>
          </a:p>
        </p:txBody>
      </p:sp>
      <p:sp>
        <p:nvSpPr>
          <p:cNvPr id="81935" name="Rectangle 21"/>
          <p:cNvSpPr>
            <a:spLocks noChangeArrowheads="1"/>
          </p:cNvSpPr>
          <p:nvPr/>
        </p:nvSpPr>
        <p:spPr bwMode="auto">
          <a:xfrm>
            <a:off x="3657600" y="4038600"/>
            <a:ext cx="1295400" cy="381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1200" b="1">
                <a:latin typeface="Calibri" panose="020F0502020204030204" pitchFamily="34" charset="0"/>
                <a:cs typeface="Titr" pitchFamily="2" charset="-78"/>
              </a:rPr>
              <a:t>سواد تغذيه اي</a:t>
            </a:r>
            <a:r>
              <a:rPr lang="fa-IR" altLang="en-US" b="1">
                <a:latin typeface="Calibri" panose="020F0502020204030204" pitchFamily="34" charset="0"/>
                <a:cs typeface="Titr" pitchFamily="2" charset="-78"/>
              </a:rPr>
              <a:t> </a:t>
            </a:r>
            <a:r>
              <a:rPr lang="fa-IR" altLang="en-US" b="1">
                <a:latin typeface="Calibri" panose="020F0502020204030204" pitchFamily="34" charset="0"/>
              </a:rPr>
              <a:t> </a:t>
            </a:r>
            <a:endParaRPr lang="en-US" altLang="en-US" b="1">
              <a:latin typeface="Calibri" panose="020F0502020204030204" pitchFamily="34" charset="0"/>
            </a:endParaRPr>
          </a:p>
        </p:txBody>
      </p:sp>
      <p:sp>
        <p:nvSpPr>
          <p:cNvPr id="81936" name="Rectangle 23"/>
          <p:cNvSpPr>
            <a:spLocks noChangeArrowheads="1"/>
          </p:cNvSpPr>
          <p:nvPr/>
        </p:nvSpPr>
        <p:spPr bwMode="auto">
          <a:xfrm>
            <a:off x="1752600" y="228600"/>
            <a:ext cx="457200" cy="5334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latin typeface="Calibri" panose="020F0502020204030204" pitchFamily="34" charset="0"/>
            </a:endParaRPr>
          </a:p>
        </p:txBody>
      </p:sp>
      <p:sp>
        <p:nvSpPr>
          <p:cNvPr id="81937" name="Text Box 24"/>
          <p:cNvSpPr txBox="1">
            <a:spLocks noChangeArrowheads="1"/>
          </p:cNvSpPr>
          <p:nvPr/>
        </p:nvSpPr>
        <p:spPr bwMode="auto">
          <a:xfrm rot="-5400000">
            <a:off x="-152400" y="2362201"/>
            <a:ext cx="43291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a-IR" altLang="en-US">
                <a:latin typeface="Calibri" panose="020F0502020204030204" pitchFamily="34" charset="0"/>
                <a:cs typeface="Titr" pitchFamily="2" charset="-78"/>
              </a:rPr>
              <a:t>صادرات ، واردات ، قيمت جهاني غذا </a:t>
            </a:r>
            <a:endParaRPr lang="en-US" altLang="en-US">
              <a:latin typeface="Calibri" panose="020F0502020204030204" pitchFamily="34" charset="0"/>
              <a:cs typeface="Titr" pitchFamily="2" charset="-78"/>
            </a:endParaRPr>
          </a:p>
        </p:txBody>
      </p:sp>
      <p:sp>
        <p:nvSpPr>
          <p:cNvPr id="81938" name="AutoShape 26"/>
          <p:cNvSpPr>
            <a:spLocks noChangeArrowheads="1"/>
          </p:cNvSpPr>
          <p:nvPr/>
        </p:nvSpPr>
        <p:spPr bwMode="auto">
          <a:xfrm rot="3084876">
            <a:off x="4800600" y="1981200"/>
            <a:ext cx="838200"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en-US"/>
          </a:p>
        </p:txBody>
      </p:sp>
      <p:sp>
        <p:nvSpPr>
          <p:cNvPr id="81939" name="AutoShape 27"/>
          <p:cNvSpPr>
            <a:spLocks noChangeArrowheads="1"/>
          </p:cNvSpPr>
          <p:nvPr/>
        </p:nvSpPr>
        <p:spPr bwMode="auto">
          <a:xfrm>
            <a:off x="4876800" y="2514600"/>
            <a:ext cx="533400"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en-US"/>
          </a:p>
        </p:txBody>
      </p:sp>
      <p:sp>
        <p:nvSpPr>
          <p:cNvPr id="81940" name="AutoShape 28"/>
          <p:cNvSpPr>
            <a:spLocks noChangeArrowheads="1"/>
          </p:cNvSpPr>
          <p:nvPr/>
        </p:nvSpPr>
        <p:spPr bwMode="auto">
          <a:xfrm rot="-3286812">
            <a:off x="4735513" y="3379788"/>
            <a:ext cx="1143000"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en-US"/>
          </a:p>
        </p:txBody>
      </p:sp>
      <p:sp>
        <p:nvSpPr>
          <p:cNvPr id="81941" name="AutoShape 30"/>
          <p:cNvSpPr>
            <a:spLocks noChangeArrowheads="1"/>
          </p:cNvSpPr>
          <p:nvPr/>
        </p:nvSpPr>
        <p:spPr bwMode="auto">
          <a:xfrm rot="-1996165">
            <a:off x="4914900" y="3455989"/>
            <a:ext cx="2286000" cy="2127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81942" name="Line 31"/>
          <p:cNvSpPr>
            <a:spLocks noChangeShapeType="1"/>
          </p:cNvSpPr>
          <p:nvPr/>
        </p:nvSpPr>
        <p:spPr bwMode="auto">
          <a:xfrm>
            <a:off x="2209800" y="2590800"/>
            <a:ext cx="76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07" name="Rectangle 32"/>
          <p:cNvSpPr>
            <a:spLocks noChangeArrowheads="1"/>
          </p:cNvSpPr>
          <p:nvPr/>
        </p:nvSpPr>
        <p:spPr bwMode="auto">
          <a:xfrm>
            <a:off x="8458200" y="304800"/>
            <a:ext cx="1981200" cy="5257800"/>
          </a:xfrm>
          <a:prstGeom prst="rect">
            <a:avLst/>
          </a:prstGeom>
          <a:solidFill>
            <a:schemeClr val="accent1"/>
          </a:solidFill>
          <a:ln w="9525">
            <a:solidFill>
              <a:schemeClr val="tx1"/>
            </a:solidFill>
            <a:miter lim="800000"/>
            <a:headEnd/>
            <a:tailEnd/>
          </a:ln>
        </p:spPr>
        <p:txBody>
          <a:bodyPr wrap="none" anchor="ctr"/>
          <a:lstStyle/>
          <a:p>
            <a:pPr marL="342900" indent="-342900" algn="ctr">
              <a:defRPr/>
            </a:pPr>
            <a:endParaRPr lang="fa-IR" sz="1200" b="1" dirty="0">
              <a:cs typeface="+mj-cs"/>
            </a:endParaRPr>
          </a:p>
          <a:p>
            <a:pPr marL="342900" indent="-342900" algn="ctr">
              <a:defRPr/>
            </a:pPr>
            <a:r>
              <a:rPr lang="fa-IR" sz="1200" b="1" dirty="0">
                <a:cs typeface="+mj-cs"/>
              </a:rPr>
              <a:t>شاخص هاي اثر نهایی</a:t>
            </a:r>
          </a:p>
          <a:p>
            <a:pPr marL="342900" indent="-342900" algn="ctr" rtl="1">
              <a:defRPr/>
            </a:pPr>
            <a:r>
              <a:rPr lang="fa-IR" sz="1600" b="1" dirty="0">
                <a:solidFill>
                  <a:srgbClr val="FF3300"/>
                </a:solidFill>
                <a:cs typeface="+mj-cs"/>
              </a:rPr>
              <a:t>آنتروپومتريك</a:t>
            </a:r>
            <a:r>
              <a:rPr lang="fa-IR" sz="1600" b="1" dirty="0">
                <a:cs typeface="+mj-cs"/>
              </a:rPr>
              <a:t> : </a:t>
            </a:r>
          </a:p>
          <a:p>
            <a:pPr marL="342900" indent="-342900" algn="ctr" rtl="1">
              <a:defRPr/>
            </a:pPr>
            <a:r>
              <a:rPr lang="fa-IR" sz="1600" b="1" dirty="0">
                <a:cs typeface="+mj-cs"/>
              </a:rPr>
              <a:t>كوتاه قدي تغذيه اي </a:t>
            </a:r>
          </a:p>
          <a:p>
            <a:pPr marL="342900" indent="-342900" algn="ctr" rtl="1">
              <a:defRPr/>
            </a:pPr>
            <a:r>
              <a:rPr lang="fa-IR" sz="1600" b="1" dirty="0">
                <a:cs typeface="+mj-cs"/>
              </a:rPr>
              <a:t>توده بدني (لاغري ،  چاقي )</a:t>
            </a:r>
          </a:p>
          <a:p>
            <a:pPr marL="342900" indent="-342900" algn="ctr" rtl="1">
              <a:defRPr/>
            </a:pPr>
            <a:r>
              <a:rPr lang="fa-IR" sz="1600" b="1" dirty="0">
                <a:cs typeface="+mj-cs"/>
              </a:rPr>
              <a:t>كم وزني تولد و زير 5 سال  </a:t>
            </a:r>
          </a:p>
          <a:p>
            <a:pPr marL="342900" indent="-342900" algn="ctr" rtl="1">
              <a:defRPr/>
            </a:pPr>
            <a:r>
              <a:rPr lang="fa-IR" sz="1600" b="1" dirty="0">
                <a:solidFill>
                  <a:srgbClr val="FF3300"/>
                </a:solidFill>
                <a:cs typeface="+mj-cs"/>
              </a:rPr>
              <a:t>کمبود ريز مغذي ها</a:t>
            </a:r>
            <a:r>
              <a:rPr lang="fa-IR" sz="1600" b="1" dirty="0">
                <a:cs typeface="+mj-cs"/>
              </a:rPr>
              <a:t> : </a:t>
            </a:r>
          </a:p>
          <a:p>
            <a:pPr marL="342900" indent="-342900" algn="ctr" rtl="1">
              <a:defRPr/>
            </a:pPr>
            <a:r>
              <a:rPr lang="fa-IR" sz="1600" b="1" dirty="0">
                <a:cs typeface="+mj-cs"/>
              </a:rPr>
              <a:t>آهن</a:t>
            </a:r>
          </a:p>
          <a:p>
            <a:pPr marL="342900" indent="-342900" algn="ctr" rtl="1">
              <a:defRPr/>
            </a:pPr>
            <a:r>
              <a:rPr lang="fa-IR" sz="1600" b="1" dirty="0">
                <a:cs typeface="+mj-cs"/>
              </a:rPr>
              <a:t> روي </a:t>
            </a:r>
          </a:p>
          <a:p>
            <a:pPr marL="342900" indent="-342900" algn="ctr" rtl="1">
              <a:defRPr/>
            </a:pPr>
            <a:r>
              <a:rPr lang="fa-IR" sz="1600" b="1" dirty="0">
                <a:cs typeface="+mj-cs"/>
              </a:rPr>
              <a:t>ويتامين آ </a:t>
            </a:r>
          </a:p>
          <a:p>
            <a:pPr marL="342900" indent="-342900" algn="ctr" rtl="1">
              <a:defRPr/>
            </a:pPr>
            <a:r>
              <a:rPr lang="fa-IR" sz="1600" b="1" dirty="0">
                <a:cs typeface="+mj-cs"/>
              </a:rPr>
              <a:t>ويتامين د </a:t>
            </a:r>
          </a:p>
          <a:p>
            <a:pPr marL="342900" indent="-342900" algn="ctr" rtl="1">
              <a:defRPr/>
            </a:pPr>
            <a:r>
              <a:rPr lang="fa-IR" sz="1600" b="1" dirty="0">
                <a:cs typeface="+mj-cs"/>
              </a:rPr>
              <a:t>كلسيم </a:t>
            </a:r>
          </a:p>
          <a:p>
            <a:pPr marL="342900" indent="-342900" algn="ctr" rtl="1">
              <a:defRPr/>
            </a:pPr>
            <a:r>
              <a:rPr lang="fa-IR" sz="1600" b="1" dirty="0">
                <a:cs typeface="+mj-cs"/>
              </a:rPr>
              <a:t>كمبود يد (14-6)</a:t>
            </a:r>
          </a:p>
          <a:p>
            <a:pPr marL="342900" indent="-342900" algn="ctr" rtl="1">
              <a:defRPr/>
            </a:pPr>
            <a:r>
              <a:rPr lang="fa-IR" sz="1600" b="1" dirty="0">
                <a:cs typeface="+mj-cs"/>
              </a:rPr>
              <a:t>كم خوني فقر آهن </a:t>
            </a:r>
          </a:p>
          <a:p>
            <a:pPr marL="342900" indent="-342900" algn="ctr" rtl="1">
              <a:defRPr/>
            </a:pPr>
            <a:r>
              <a:rPr lang="fa-IR" sz="1600" b="1" dirty="0">
                <a:cs typeface="+mj-cs"/>
              </a:rPr>
              <a:t>كم خوني بارداري</a:t>
            </a:r>
          </a:p>
          <a:p>
            <a:pPr marL="342900" indent="-342900" algn="ctr" rtl="1">
              <a:defRPr/>
            </a:pPr>
            <a:r>
              <a:rPr lang="fa-IR" sz="1600" b="1" dirty="0">
                <a:solidFill>
                  <a:srgbClr val="FF0000"/>
                </a:solidFill>
                <a:cs typeface="+mj-cs"/>
              </a:rPr>
              <a:t>بیماری های متاثر از تغذیه</a:t>
            </a:r>
          </a:p>
          <a:p>
            <a:pPr marL="342900" indent="-342900" algn="ctr" rtl="1">
              <a:defRPr/>
            </a:pPr>
            <a:r>
              <a:rPr lang="fa-IR" sz="1600" b="1" dirty="0">
                <a:cs typeface="+mj-cs"/>
              </a:rPr>
              <a:t>سرطان ها </a:t>
            </a:r>
          </a:p>
          <a:p>
            <a:pPr marL="342900" indent="-342900" algn="ctr" rtl="1">
              <a:defRPr/>
            </a:pPr>
            <a:r>
              <a:rPr lang="fa-IR" sz="1600" b="1" dirty="0">
                <a:cs typeface="+mj-cs"/>
              </a:rPr>
              <a:t>قلبی عروقی </a:t>
            </a:r>
          </a:p>
          <a:p>
            <a:pPr marL="342900" indent="-342900" algn="ctr" rtl="1">
              <a:defRPr/>
            </a:pPr>
            <a:r>
              <a:rPr lang="fa-IR" sz="1600" b="1" dirty="0">
                <a:cs typeface="+mj-cs"/>
              </a:rPr>
              <a:t>پوکی استخوان </a:t>
            </a:r>
          </a:p>
          <a:p>
            <a:pPr marL="342900" indent="-342900" algn="ctr" rtl="1">
              <a:defRPr/>
            </a:pPr>
            <a:r>
              <a:rPr lang="fa-IR" sz="1600" b="1" dirty="0">
                <a:cs typeface="+mj-cs"/>
              </a:rPr>
              <a:t>دیابت </a:t>
            </a:r>
          </a:p>
          <a:p>
            <a:pPr marL="342900" indent="-342900" algn="ctr" rtl="1">
              <a:defRPr/>
            </a:pPr>
            <a:r>
              <a:rPr lang="fa-IR" sz="1600" b="1" dirty="0">
                <a:cs typeface="+mj-cs"/>
              </a:rPr>
              <a:t>پوسیدگی دندان </a:t>
            </a:r>
          </a:p>
          <a:p>
            <a:pPr marL="342900" indent="-342900" algn="ctr" rtl="1">
              <a:defRPr/>
            </a:pPr>
            <a:r>
              <a:rPr lang="fa-IR" sz="1600" b="1" dirty="0">
                <a:cs typeface="+mj-cs"/>
              </a:rPr>
              <a:t>بیماری های گوارشی </a:t>
            </a:r>
          </a:p>
          <a:p>
            <a:pPr marL="342900" indent="-342900" algn="ctr">
              <a:defRPr/>
            </a:pPr>
            <a:endParaRPr lang="en-US" b="1" dirty="0">
              <a:cs typeface="+mj-cs"/>
            </a:endParaRPr>
          </a:p>
        </p:txBody>
      </p:sp>
      <p:sp>
        <p:nvSpPr>
          <p:cNvPr id="81944" name="AutoShape 33"/>
          <p:cNvSpPr>
            <a:spLocks noChangeArrowheads="1"/>
          </p:cNvSpPr>
          <p:nvPr/>
        </p:nvSpPr>
        <p:spPr bwMode="auto">
          <a:xfrm rot="-2648199">
            <a:off x="7026276" y="3786188"/>
            <a:ext cx="1408113" cy="39846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81945" name="Rectangle 36"/>
          <p:cNvSpPr>
            <a:spLocks noChangeArrowheads="1"/>
          </p:cNvSpPr>
          <p:nvPr/>
        </p:nvSpPr>
        <p:spPr bwMode="auto">
          <a:xfrm>
            <a:off x="1752600" y="5715000"/>
            <a:ext cx="8686800" cy="381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1200" b="1">
                <a:latin typeface="Calibri" panose="020F0502020204030204" pitchFamily="34" charset="0"/>
                <a:cs typeface="Titr" pitchFamily="2" charset="-78"/>
              </a:rPr>
              <a:t>نظام مديريت امنيت غذايي : سيستم رصد و هشدار دهنده و نظام پاسخدهي ، تحقيقات كاربردي ، ارزيابي و مداخله سريع در بحران ، نيروي انساني </a:t>
            </a:r>
            <a:endParaRPr lang="en-US" altLang="en-US" sz="1200" b="1">
              <a:latin typeface="Calibri" panose="020F0502020204030204" pitchFamily="34" charset="0"/>
              <a:cs typeface="Titr" pitchFamily="2" charset="-78"/>
            </a:endParaRPr>
          </a:p>
        </p:txBody>
      </p:sp>
      <p:sp>
        <p:nvSpPr>
          <p:cNvPr id="81946" name="Rectangle 37"/>
          <p:cNvSpPr>
            <a:spLocks noChangeArrowheads="1"/>
          </p:cNvSpPr>
          <p:nvPr/>
        </p:nvSpPr>
        <p:spPr bwMode="auto">
          <a:xfrm>
            <a:off x="1752600" y="6248400"/>
            <a:ext cx="8686800" cy="381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1600" b="1">
                <a:latin typeface="Calibri" panose="020F0502020204030204" pitchFamily="34" charset="0"/>
                <a:cs typeface="Titr" pitchFamily="2" charset="-78"/>
              </a:rPr>
              <a:t>عوامل محيطي : سياسي ، اقتصادي ، اجتماعي ، فن آوري ، بين المللي و محيط زيست</a:t>
            </a:r>
            <a:endParaRPr lang="en-US" altLang="en-US" sz="1600" b="1">
              <a:latin typeface="Calibri" panose="020F0502020204030204" pitchFamily="34" charset="0"/>
              <a:cs typeface="Titr" pitchFamily="2" charset="-78"/>
            </a:endParaRPr>
          </a:p>
        </p:txBody>
      </p:sp>
      <p:sp>
        <p:nvSpPr>
          <p:cNvPr id="81947" name="AutoShape 42"/>
          <p:cNvSpPr>
            <a:spLocks/>
          </p:cNvSpPr>
          <p:nvPr/>
        </p:nvSpPr>
        <p:spPr bwMode="auto">
          <a:xfrm rot="10800000">
            <a:off x="2286000" y="3352800"/>
            <a:ext cx="1066800" cy="1066800"/>
          </a:xfrm>
          <a:prstGeom prst="accentCallout2">
            <a:avLst>
              <a:gd name="adj1" fmla="val 89282"/>
              <a:gd name="adj2" fmla="val -7144"/>
              <a:gd name="adj3" fmla="val 89282"/>
              <a:gd name="adj4" fmla="val -16222"/>
              <a:gd name="adj5" fmla="val 88389"/>
              <a:gd name="adj6" fmla="val -25301"/>
            </a:avLst>
          </a:prstGeom>
          <a:solidFill>
            <a:schemeClr val="accent1"/>
          </a:solidFill>
          <a:ln w="9525">
            <a:solidFill>
              <a:schemeClr val="tx1"/>
            </a:solidFill>
            <a:miter lim="800000"/>
            <a:headEnd/>
            <a:tailEnd/>
          </a:ln>
        </p:spPr>
        <p:txBody>
          <a:bodyPr rot="108000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eaLnBrk="1" hangingPunct="1"/>
            <a:r>
              <a:rPr lang="fa-IR" altLang="en-US" sz="1400" b="1" dirty="0">
                <a:latin typeface="Calibri" panose="020F0502020204030204" pitchFamily="34" charset="0"/>
                <a:cs typeface="B Tehran" panose="00000400000000000000" pitchFamily="2" charset="-78"/>
              </a:rPr>
              <a:t>انواع آلودگي ها</a:t>
            </a:r>
            <a:r>
              <a:rPr lang="fa-IR" altLang="en-US" sz="1600" b="1" dirty="0">
                <a:latin typeface="Calibri" panose="020F0502020204030204" pitchFamily="34" charset="0"/>
                <a:cs typeface="B Tehran" panose="00000400000000000000" pitchFamily="2" charset="-78"/>
              </a:rPr>
              <a:t> </a:t>
            </a:r>
          </a:p>
          <a:p>
            <a:pPr algn="ctr" rtl="1" eaLnBrk="1" hangingPunct="1"/>
            <a:r>
              <a:rPr lang="fa-IR" altLang="en-US" sz="1600" b="1" dirty="0">
                <a:latin typeface="Calibri" panose="020F0502020204030204" pitchFamily="34" charset="0"/>
                <a:cs typeface="B Tehran" panose="00000400000000000000" pitchFamily="2" charset="-78"/>
              </a:rPr>
              <a:t>بهداشت  محيط </a:t>
            </a:r>
          </a:p>
          <a:p>
            <a:pPr algn="ctr" eaLnBrk="1" hangingPunct="1"/>
            <a:r>
              <a:rPr lang="fa-IR" altLang="en-US" sz="1600" b="1" dirty="0">
                <a:latin typeface="Calibri" panose="020F0502020204030204" pitchFamily="34" charset="0"/>
                <a:cs typeface="B Tehran" panose="00000400000000000000" pitchFamily="2" charset="-78"/>
              </a:rPr>
              <a:t>محيط زيست</a:t>
            </a:r>
          </a:p>
          <a:p>
            <a:pPr algn="ctr" eaLnBrk="1" hangingPunct="1"/>
            <a:endParaRPr lang="en-US" altLang="en-US" sz="1600" b="1" dirty="0">
              <a:latin typeface="Calibri" panose="020F0502020204030204" pitchFamily="34" charset="0"/>
              <a:cs typeface="B Tehran" panose="00000400000000000000" pitchFamily="2" charset="-78"/>
            </a:endParaRPr>
          </a:p>
        </p:txBody>
      </p:sp>
      <p:sp>
        <p:nvSpPr>
          <p:cNvPr id="81948" name="Rectangle 43"/>
          <p:cNvSpPr>
            <a:spLocks noChangeArrowheads="1"/>
          </p:cNvSpPr>
          <p:nvPr/>
        </p:nvSpPr>
        <p:spPr bwMode="auto">
          <a:xfrm>
            <a:off x="3657600" y="3352800"/>
            <a:ext cx="1219200" cy="3810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sz="1200" b="1">
                <a:latin typeface="Calibri" panose="020F0502020204030204" pitchFamily="34" charset="0"/>
                <a:cs typeface="Titr" pitchFamily="2" charset="-78"/>
              </a:rPr>
              <a:t>ايمني غذايي</a:t>
            </a:r>
            <a:r>
              <a:rPr lang="fa-IR" altLang="en-US" sz="1400" b="1">
                <a:latin typeface="Calibri" panose="020F0502020204030204" pitchFamily="34" charset="0"/>
                <a:cs typeface="Titr" pitchFamily="2" charset="-78"/>
              </a:rPr>
              <a:t> </a:t>
            </a:r>
            <a:r>
              <a:rPr lang="fa-IR" altLang="en-US" b="1">
                <a:latin typeface="Calibri" panose="020F0502020204030204" pitchFamily="34" charset="0"/>
                <a:cs typeface="Titr" pitchFamily="2" charset="-78"/>
              </a:rPr>
              <a:t> </a:t>
            </a:r>
            <a:r>
              <a:rPr lang="fa-IR" altLang="en-US" b="1">
                <a:latin typeface="Calibri" panose="020F0502020204030204" pitchFamily="34" charset="0"/>
              </a:rPr>
              <a:t> </a:t>
            </a:r>
            <a:endParaRPr lang="en-US" altLang="en-US" b="1">
              <a:latin typeface="Calibri" panose="020F0502020204030204" pitchFamily="34" charset="0"/>
            </a:endParaRPr>
          </a:p>
        </p:txBody>
      </p:sp>
      <p:sp>
        <p:nvSpPr>
          <p:cNvPr id="81949" name="AutoShape 44"/>
          <p:cNvSpPr>
            <a:spLocks noChangeArrowheads="1"/>
          </p:cNvSpPr>
          <p:nvPr/>
        </p:nvSpPr>
        <p:spPr bwMode="auto">
          <a:xfrm rot="-2880767">
            <a:off x="4865688" y="2974975"/>
            <a:ext cx="660400"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miter lim="800000"/>
            <a:headEnd/>
            <a:tailEnd/>
          </a:ln>
        </p:spPr>
        <p:txBody>
          <a:bodyPr wrap="none" anchor="ctr"/>
          <a:lstStyle/>
          <a:p>
            <a:endParaRPr lang="en-US"/>
          </a:p>
        </p:txBody>
      </p:sp>
    </p:spTree>
    <p:extLst>
      <p:ext uri="{BB962C8B-B14F-4D97-AF65-F5344CB8AC3E}">
        <p14:creationId xmlns:p14="http://schemas.microsoft.com/office/powerpoint/2010/main" val="1763463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a:spLocks noGrp="1" noChangeArrowheads="1"/>
          </p:cNvSpPr>
          <p:nvPr>
            <p:ph type="title"/>
          </p:nvPr>
        </p:nvSpPr>
        <p:spPr>
          <a:xfrm>
            <a:off x="755101" y="307209"/>
            <a:ext cx="8423365" cy="1084852"/>
          </a:xfrm>
          <a:solidFill>
            <a:srgbClr val="FFFF00"/>
          </a:solidFill>
        </p:spPr>
        <p:txBody>
          <a:bodyPr>
            <a:normAutofit fontScale="90000"/>
          </a:bodyPr>
          <a:lstStyle/>
          <a:p>
            <a:pPr algn="ctr" rtl="1" eaLnBrk="1" hangingPunct="1"/>
            <a:r>
              <a:rPr lang="en-US" sz="4000" b="1" dirty="0"/>
              <a:t>food security index</a:t>
            </a:r>
            <a:r>
              <a:rPr lang="fa-IR" sz="4000" b="1" dirty="0"/>
              <a:t> </a:t>
            </a:r>
            <a:r>
              <a:rPr lang="en-US" sz="5400" b="1" dirty="0"/>
              <a:t>FSI</a:t>
            </a:r>
            <a:r>
              <a:rPr lang="fa-IR" sz="5400" b="1" dirty="0"/>
              <a:t/>
            </a:r>
            <a:br>
              <a:rPr lang="fa-IR" sz="5400" b="1" dirty="0"/>
            </a:br>
            <a:r>
              <a:rPr lang="fa-IR" sz="3600" b="1" dirty="0"/>
              <a:t>(شاخص امنیت غذایی )</a:t>
            </a:r>
            <a:endParaRPr lang="en-US" sz="2400" b="1" dirty="0"/>
          </a:p>
        </p:txBody>
      </p:sp>
      <p:sp>
        <p:nvSpPr>
          <p:cNvPr id="20486" name="Rectangle 6"/>
          <p:cNvSpPr>
            <a:spLocks noGrp="1" noChangeArrowheads="1"/>
          </p:cNvSpPr>
          <p:nvPr>
            <p:ph idx="1"/>
          </p:nvPr>
        </p:nvSpPr>
        <p:spPr>
          <a:xfrm>
            <a:off x="237309" y="1502230"/>
            <a:ext cx="10515600" cy="5159827"/>
          </a:xfrm>
        </p:spPr>
        <p:txBody>
          <a:bodyPr rtlCol="0">
            <a:noAutofit/>
          </a:bodyPr>
          <a:lstStyle/>
          <a:p>
            <a:pPr algn="r" rtl="1">
              <a:buFont typeface="Wingdings" pitchFamily="2" charset="2"/>
              <a:buChar char="q"/>
              <a:defRPr/>
            </a:pPr>
            <a:r>
              <a:rPr lang="fa-IR" sz="2400" b="1" dirty="0">
                <a:cs typeface="+mj-cs"/>
              </a:rPr>
              <a:t>شامل چهار زير گروه از شاخص ها است :  </a:t>
            </a:r>
          </a:p>
          <a:p>
            <a:pPr marL="457200" indent="-457200" algn="r" rtl="1">
              <a:buFont typeface="Wingdings" pitchFamily="2" charset="2"/>
              <a:buChar char="v"/>
              <a:defRPr/>
            </a:pPr>
            <a:r>
              <a:rPr lang="fa-IR" sz="3600" b="1" dirty="0">
                <a:latin typeface="Zibaa" pitchFamily="2" charset="2"/>
                <a:cs typeface="+mj-cs"/>
              </a:rPr>
              <a:t>فراهمی</a:t>
            </a:r>
            <a:endParaRPr lang="en-US" sz="3600" b="1" dirty="0">
              <a:latin typeface="Zibaa" pitchFamily="2" charset="2"/>
              <a:cs typeface="+mj-cs"/>
            </a:endParaRPr>
          </a:p>
          <a:p>
            <a:pPr marL="457200" indent="-457200" algn="r" rtl="1">
              <a:buFont typeface="Wingdings" pitchFamily="2" charset="2"/>
              <a:buChar char="v"/>
              <a:defRPr/>
            </a:pPr>
            <a:r>
              <a:rPr lang="fa-IR" sz="3600" b="1" dirty="0">
                <a:latin typeface="Zibaa" pitchFamily="2" charset="2"/>
                <a:cs typeface="+mj-cs"/>
              </a:rPr>
              <a:t>پایداری </a:t>
            </a:r>
            <a:endParaRPr lang="en-US" sz="3600" b="1" dirty="0">
              <a:latin typeface="Zibaa" pitchFamily="2" charset="2"/>
              <a:cs typeface="+mj-cs"/>
            </a:endParaRPr>
          </a:p>
          <a:p>
            <a:pPr marL="457200" indent="-457200" algn="r" rtl="1">
              <a:buFont typeface="Wingdings" pitchFamily="2" charset="2"/>
              <a:buChar char="v"/>
              <a:defRPr/>
            </a:pPr>
            <a:r>
              <a:rPr lang="fa-IR" sz="3600" b="1" dirty="0">
                <a:latin typeface="Zibaa" pitchFamily="2" charset="2"/>
                <a:cs typeface="+mj-cs"/>
              </a:rPr>
              <a:t>د</a:t>
            </a:r>
            <a:r>
              <a:rPr lang="ar-SA" sz="3600" b="1" dirty="0">
                <a:latin typeface="Zibaa" pitchFamily="2" charset="2"/>
                <a:cs typeface="+mj-cs"/>
              </a:rPr>
              <a:t>سترسی</a:t>
            </a:r>
            <a:endParaRPr lang="fa-IR" sz="3600" b="1" dirty="0">
              <a:latin typeface="Zibaa" pitchFamily="2" charset="2"/>
              <a:cs typeface="+mj-cs"/>
            </a:endParaRPr>
          </a:p>
          <a:p>
            <a:pPr marL="457200" indent="-457200" algn="r" rtl="1">
              <a:buFont typeface="Wingdings" pitchFamily="2" charset="2"/>
              <a:buChar char="v"/>
              <a:defRPr/>
            </a:pPr>
            <a:r>
              <a:rPr lang="ar-SA" sz="3600" b="1" dirty="0">
                <a:latin typeface="Zibaa" pitchFamily="2" charset="2"/>
                <a:cs typeface="+mj-cs"/>
              </a:rPr>
              <a:t> </a:t>
            </a:r>
            <a:r>
              <a:rPr lang="fa-IR" sz="3600" b="1" dirty="0">
                <a:latin typeface="Zibaa" pitchFamily="2" charset="2"/>
                <a:cs typeface="+mj-cs"/>
              </a:rPr>
              <a:t>وضعیت سلامت و تغذیه </a:t>
            </a:r>
            <a:endParaRPr lang="fa-IR" sz="3600" b="1" dirty="0">
              <a:cs typeface="+mj-cs"/>
            </a:endParaRPr>
          </a:p>
          <a:p>
            <a:pPr algn="r" rtl="1">
              <a:buFont typeface="Wingdings" pitchFamily="2" charset="2"/>
              <a:buChar char="q"/>
              <a:defRPr/>
            </a:pPr>
            <a:r>
              <a:rPr lang="ar-SA" sz="2400" b="1" dirty="0">
                <a:cs typeface="+mj-cs"/>
              </a:rPr>
              <a:t> ارزش </a:t>
            </a:r>
            <a:r>
              <a:rPr lang="en-US" sz="2400" b="1" dirty="0">
                <a:cs typeface="+mj-cs"/>
              </a:rPr>
              <a:t>FSI</a:t>
            </a:r>
            <a:r>
              <a:rPr lang="fa-IR" sz="2400" b="1" dirty="0">
                <a:cs typeface="+mj-cs"/>
              </a:rPr>
              <a:t>  </a:t>
            </a:r>
            <a:r>
              <a:rPr lang="ar-SA" sz="2400" b="1" dirty="0">
                <a:cs typeface="+mj-cs"/>
              </a:rPr>
              <a:t>برای هر کشور</a:t>
            </a:r>
            <a:r>
              <a:rPr lang="fa-IR" sz="2400" b="1" dirty="0">
                <a:cs typeface="+mj-cs"/>
              </a:rPr>
              <a:t> </a:t>
            </a:r>
            <a:r>
              <a:rPr lang="ar-SA" sz="2400" b="1" dirty="0">
                <a:cs typeface="+mj-cs"/>
              </a:rPr>
              <a:t> </a:t>
            </a:r>
            <a:r>
              <a:rPr lang="fa-IR" sz="2400" b="1" dirty="0">
                <a:cs typeface="+mj-cs"/>
              </a:rPr>
              <a:t>: </a:t>
            </a:r>
          </a:p>
          <a:p>
            <a:pPr algn="r" rtl="1">
              <a:buFont typeface="Wingdings" pitchFamily="2" charset="2"/>
              <a:buChar char="v"/>
              <a:defRPr/>
            </a:pPr>
            <a:r>
              <a:rPr lang="ar-SA" sz="2400" b="1" dirty="0">
                <a:cs typeface="+mj-cs"/>
              </a:rPr>
              <a:t>خطر شدید </a:t>
            </a:r>
            <a:r>
              <a:rPr lang="fa-IR" sz="2400" b="1" dirty="0">
                <a:cs typeface="+mj-cs"/>
              </a:rPr>
              <a:t>( 0-2/5 </a:t>
            </a:r>
            <a:r>
              <a:rPr lang="ar-SA" sz="2400" b="1" dirty="0">
                <a:cs typeface="+mj-cs"/>
              </a:rPr>
              <a:t>)</a:t>
            </a:r>
            <a:endParaRPr lang="fa-IR" sz="2400" b="1" dirty="0">
              <a:cs typeface="+mj-cs"/>
            </a:endParaRPr>
          </a:p>
          <a:p>
            <a:pPr algn="r" rtl="1">
              <a:buFont typeface="Wingdings" pitchFamily="2" charset="2"/>
              <a:buChar char="v"/>
              <a:defRPr/>
            </a:pPr>
            <a:r>
              <a:rPr lang="ar-SA" sz="2400" b="1" dirty="0">
                <a:cs typeface="+mj-cs"/>
              </a:rPr>
              <a:t>خطر بالا (5 </a:t>
            </a:r>
            <a:r>
              <a:rPr lang="fa-IR" sz="2400" b="1" dirty="0">
                <a:cs typeface="+mj-cs"/>
              </a:rPr>
              <a:t>–</a:t>
            </a:r>
            <a:r>
              <a:rPr lang="ar-SA" sz="2400" b="1" dirty="0">
                <a:cs typeface="+mj-cs"/>
              </a:rPr>
              <a:t>2/5)</a:t>
            </a:r>
            <a:endParaRPr lang="fa-IR" sz="2400" b="1" dirty="0">
              <a:cs typeface="+mj-cs"/>
            </a:endParaRPr>
          </a:p>
          <a:p>
            <a:pPr algn="r" rtl="1">
              <a:buFont typeface="Wingdings" pitchFamily="2" charset="2"/>
              <a:buChar char="v"/>
              <a:defRPr/>
            </a:pPr>
            <a:r>
              <a:rPr lang="ar-SA" sz="2400" b="1" dirty="0">
                <a:cs typeface="+mj-cs"/>
              </a:rPr>
              <a:t>خطر متوسط (7/5 </a:t>
            </a:r>
            <a:r>
              <a:rPr lang="fa-IR" sz="2400" b="1" dirty="0">
                <a:cs typeface="+mj-cs"/>
              </a:rPr>
              <a:t>–</a:t>
            </a:r>
            <a:r>
              <a:rPr lang="ar-SA" sz="2400" b="1" dirty="0">
                <a:cs typeface="+mj-cs"/>
              </a:rPr>
              <a:t> 5) </a:t>
            </a:r>
            <a:endParaRPr lang="fa-IR" sz="2400" b="1" dirty="0">
              <a:cs typeface="+mj-cs"/>
            </a:endParaRPr>
          </a:p>
          <a:p>
            <a:pPr algn="r" rtl="1">
              <a:buFont typeface="Wingdings" pitchFamily="2" charset="2"/>
              <a:buChar char="v"/>
              <a:defRPr/>
            </a:pPr>
            <a:r>
              <a:rPr lang="ar-SA" sz="2400" b="1" dirty="0">
                <a:cs typeface="+mj-cs"/>
              </a:rPr>
              <a:t>خطر پایین (10 </a:t>
            </a:r>
            <a:r>
              <a:rPr lang="fa-IR" sz="2400" b="1" dirty="0">
                <a:cs typeface="+mj-cs"/>
              </a:rPr>
              <a:t>–</a:t>
            </a:r>
            <a:r>
              <a:rPr lang="ar-SA" sz="2400" b="1" dirty="0">
                <a:cs typeface="+mj-cs"/>
              </a:rPr>
              <a:t>7/5)</a:t>
            </a:r>
            <a:endParaRPr lang="en-US" sz="2400" b="1" dirty="0">
              <a:cs typeface="+mj-cs"/>
            </a:endParaRPr>
          </a:p>
        </p:txBody>
      </p:sp>
    </p:spTree>
    <p:extLst>
      <p:ext uri="{BB962C8B-B14F-4D97-AF65-F5344CB8AC3E}">
        <p14:creationId xmlns:p14="http://schemas.microsoft.com/office/powerpoint/2010/main" val="639716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6">
                                            <p:txEl>
                                              <p:pRg st="0" end="0"/>
                                            </p:txEl>
                                          </p:spTgt>
                                        </p:tgtEl>
                                        <p:attrNameLst>
                                          <p:attrName>style.visibility</p:attrName>
                                        </p:attrNameLst>
                                      </p:cBhvr>
                                      <p:to>
                                        <p:strVal val="visible"/>
                                      </p:to>
                                    </p:set>
                                    <p:anim calcmode="lin" valueType="num">
                                      <p:cBhvr additive="base">
                                        <p:cTn id="13" dur="500" fill="hold"/>
                                        <p:tgtEl>
                                          <p:spTgt spid="2048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6">
                                            <p:txEl>
                                              <p:pRg st="1" end="1"/>
                                            </p:txEl>
                                          </p:spTgt>
                                        </p:tgtEl>
                                        <p:attrNameLst>
                                          <p:attrName>style.visibility</p:attrName>
                                        </p:attrNameLst>
                                      </p:cBhvr>
                                      <p:to>
                                        <p:strVal val="visible"/>
                                      </p:to>
                                    </p:set>
                                    <p:anim calcmode="lin" valueType="num">
                                      <p:cBhvr additive="base">
                                        <p:cTn id="19" dur="500" fill="hold"/>
                                        <p:tgtEl>
                                          <p:spTgt spid="2048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486">
                                            <p:txEl>
                                              <p:pRg st="2" end="2"/>
                                            </p:txEl>
                                          </p:spTgt>
                                        </p:tgtEl>
                                        <p:attrNameLst>
                                          <p:attrName>style.visibility</p:attrName>
                                        </p:attrNameLst>
                                      </p:cBhvr>
                                      <p:to>
                                        <p:strVal val="visible"/>
                                      </p:to>
                                    </p:set>
                                    <p:anim calcmode="lin" valueType="num">
                                      <p:cBhvr additive="base">
                                        <p:cTn id="25" dur="500" fill="hold"/>
                                        <p:tgtEl>
                                          <p:spTgt spid="2048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486">
                                            <p:txEl>
                                              <p:pRg st="3" end="3"/>
                                            </p:txEl>
                                          </p:spTgt>
                                        </p:tgtEl>
                                        <p:attrNameLst>
                                          <p:attrName>style.visibility</p:attrName>
                                        </p:attrNameLst>
                                      </p:cBhvr>
                                      <p:to>
                                        <p:strVal val="visible"/>
                                      </p:to>
                                    </p:set>
                                    <p:anim calcmode="lin" valueType="num">
                                      <p:cBhvr additive="base">
                                        <p:cTn id="31" dur="500" fill="hold"/>
                                        <p:tgtEl>
                                          <p:spTgt spid="2048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486">
                                            <p:txEl>
                                              <p:pRg st="4" end="4"/>
                                            </p:txEl>
                                          </p:spTgt>
                                        </p:tgtEl>
                                        <p:attrNameLst>
                                          <p:attrName>style.visibility</p:attrName>
                                        </p:attrNameLst>
                                      </p:cBhvr>
                                      <p:to>
                                        <p:strVal val="visible"/>
                                      </p:to>
                                    </p:set>
                                    <p:anim calcmode="lin" valueType="num">
                                      <p:cBhvr additive="base">
                                        <p:cTn id="37" dur="500" fill="hold"/>
                                        <p:tgtEl>
                                          <p:spTgt spid="2048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486">
                                            <p:txEl>
                                              <p:pRg st="5" end="5"/>
                                            </p:txEl>
                                          </p:spTgt>
                                        </p:tgtEl>
                                        <p:attrNameLst>
                                          <p:attrName>style.visibility</p:attrName>
                                        </p:attrNameLst>
                                      </p:cBhvr>
                                      <p:to>
                                        <p:strVal val="visible"/>
                                      </p:to>
                                    </p:set>
                                    <p:anim calcmode="lin" valueType="num">
                                      <p:cBhvr additive="base">
                                        <p:cTn id="43" dur="500" fill="hold"/>
                                        <p:tgtEl>
                                          <p:spTgt spid="20486">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486">
                                            <p:txEl>
                                              <p:pRg st="6" end="6"/>
                                            </p:txEl>
                                          </p:spTgt>
                                        </p:tgtEl>
                                        <p:attrNameLst>
                                          <p:attrName>style.visibility</p:attrName>
                                        </p:attrNameLst>
                                      </p:cBhvr>
                                      <p:to>
                                        <p:strVal val="visible"/>
                                      </p:to>
                                    </p:set>
                                    <p:anim calcmode="lin" valueType="num">
                                      <p:cBhvr additive="base">
                                        <p:cTn id="49" dur="500" fill="hold"/>
                                        <p:tgtEl>
                                          <p:spTgt spid="20486">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048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486">
                                            <p:txEl>
                                              <p:pRg st="7" end="7"/>
                                            </p:txEl>
                                          </p:spTgt>
                                        </p:tgtEl>
                                        <p:attrNameLst>
                                          <p:attrName>style.visibility</p:attrName>
                                        </p:attrNameLst>
                                      </p:cBhvr>
                                      <p:to>
                                        <p:strVal val="visible"/>
                                      </p:to>
                                    </p:set>
                                    <p:anim calcmode="lin" valueType="num">
                                      <p:cBhvr additive="base">
                                        <p:cTn id="55" dur="500" fill="hold"/>
                                        <p:tgtEl>
                                          <p:spTgt spid="20486">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048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486">
                                            <p:txEl>
                                              <p:pRg st="8" end="8"/>
                                            </p:txEl>
                                          </p:spTgt>
                                        </p:tgtEl>
                                        <p:attrNameLst>
                                          <p:attrName>style.visibility</p:attrName>
                                        </p:attrNameLst>
                                      </p:cBhvr>
                                      <p:to>
                                        <p:strVal val="visible"/>
                                      </p:to>
                                    </p:set>
                                    <p:anim calcmode="lin" valueType="num">
                                      <p:cBhvr additive="base">
                                        <p:cTn id="61" dur="500" fill="hold"/>
                                        <p:tgtEl>
                                          <p:spTgt spid="20486">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048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0486">
                                            <p:txEl>
                                              <p:pRg st="9" end="9"/>
                                            </p:txEl>
                                          </p:spTgt>
                                        </p:tgtEl>
                                        <p:attrNameLst>
                                          <p:attrName>style.visibility</p:attrName>
                                        </p:attrNameLst>
                                      </p:cBhvr>
                                      <p:to>
                                        <p:strVal val="visible"/>
                                      </p:to>
                                    </p:set>
                                    <p:anim calcmode="lin" valueType="num">
                                      <p:cBhvr additive="base">
                                        <p:cTn id="67" dur="500" fill="hold"/>
                                        <p:tgtEl>
                                          <p:spTgt spid="20486">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048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nimBg="1"/>
      <p:bldP spid="2048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noChangeArrowheads="1"/>
          </p:cNvSpPr>
          <p:nvPr>
            <p:ph type="title"/>
          </p:nvPr>
        </p:nvSpPr>
        <p:spPr>
          <a:xfrm>
            <a:off x="1981200" y="1"/>
            <a:ext cx="8229600" cy="639763"/>
          </a:xfrm>
        </p:spPr>
        <p:txBody>
          <a:bodyPr rtlCol="0">
            <a:normAutofit/>
          </a:bodyPr>
          <a:lstStyle/>
          <a:p>
            <a:pPr>
              <a:defRPr/>
            </a:pPr>
            <a:r>
              <a:rPr lang="fa-IR" sz="3600" b="1"/>
              <a:t>نکته 4)وضعیت امنیت غذایی کشور در نقشه جهانی</a:t>
            </a:r>
            <a:endParaRPr lang="en-US" sz="3600" b="1"/>
          </a:p>
        </p:txBody>
      </p:sp>
      <p:pic>
        <p:nvPicPr>
          <p:cNvPr id="52227" name="Picture 3" descr="121214551768__ori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30506" y="785814"/>
            <a:ext cx="11766014" cy="5995987"/>
          </a:xfrm>
        </p:spPr>
      </p:pic>
      <p:sp>
        <p:nvSpPr>
          <p:cNvPr id="6" name="Oval 5"/>
          <p:cNvSpPr/>
          <p:nvPr/>
        </p:nvSpPr>
        <p:spPr>
          <a:xfrm>
            <a:off x="4821716" y="2513682"/>
            <a:ext cx="914400" cy="9144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2819225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439" y="952500"/>
            <a:ext cx="11766013"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2440236" y="3803573"/>
            <a:ext cx="533400" cy="533400"/>
          </a:xfrm>
          <a:prstGeom prst="ellipse">
            <a:avLst/>
          </a:prstGeom>
          <a:noFill/>
          <a:ln w="381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itle 1"/>
          <p:cNvSpPr>
            <a:spLocks noGrp="1"/>
          </p:cNvSpPr>
          <p:nvPr>
            <p:ph type="title"/>
          </p:nvPr>
        </p:nvSpPr>
        <p:spPr>
          <a:xfrm>
            <a:off x="1473505" y="312737"/>
            <a:ext cx="9686581" cy="639763"/>
          </a:xfrm>
          <a:solidFill>
            <a:srgbClr val="FFFF00"/>
          </a:solidFill>
          <a:ln>
            <a:solidFill>
              <a:srgbClr val="FF0000"/>
            </a:solidFill>
          </a:ln>
        </p:spPr>
        <p:txBody>
          <a:bodyPr>
            <a:normAutofit fontScale="90000"/>
          </a:bodyPr>
          <a:lstStyle/>
          <a:p>
            <a:pPr algn="r" rtl="1" eaLnBrk="1" hangingPunct="1"/>
            <a:r>
              <a:rPr lang="fa-IR" sz="2800" b="1" dirty="0"/>
              <a:t>وضعیت امنیت غذا و تغذیه دراستانهای کشور با توجه به زیر ساخت های </a:t>
            </a:r>
            <a:r>
              <a:rPr lang="fa-IR" sz="2800" b="1" u="sng" dirty="0"/>
              <a:t>کشاورزی ، اقلیمی ، اقتصادی ، اجتماعی ، بهداشتی و تغذیه ای </a:t>
            </a:r>
          </a:p>
        </p:txBody>
      </p:sp>
    </p:spTree>
    <p:extLst>
      <p:ext uri="{BB962C8B-B14F-4D97-AF65-F5344CB8AC3E}">
        <p14:creationId xmlns:p14="http://schemas.microsoft.com/office/powerpoint/2010/main" val="363635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p:spPr>
        <p:txBody>
          <a:bodyPr>
            <a:normAutofit/>
          </a:bodyPr>
          <a:lstStyle/>
          <a:p>
            <a:pPr algn="r" rtl="1"/>
            <a:r>
              <a:rPr lang="fa-IR" b="1" dirty="0" smtClean="0"/>
              <a:t>عدم تغذیه مناسب منجر به 2 نوع بیماری </a:t>
            </a:r>
            <a:endParaRPr lang="en-US" b="1" dirty="0"/>
          </a:p>
        </p:txBody>
      </p:sp>
      <p:sp>
        <p:nvSpPr>
          <p:cNvPr id="3" name="Content Placeholder 2"/>
          <p:cNvSpPr>
            <a:spLocks noGrp="1"/>
          </p:cNvSpPr>
          <p:nvPr>
            <p:ph idx="1"/>
          </p:nvPr>
        </p:nvSpPr>
        <p:spPr>
          <a:xfrm>
            <a:off x="838200" y="1825624"/>
            <a:ext cx="10515600" cy="4498057"/>
          </a:xfrm>
        </p:spPr>
        <p:txBody>
          <a:bodyPr>
            <a:normAutofit fontScale="70000" lnSpcReduction="20000"/>
          </a:bodyPr>
          <a:lstStyle/>
          <a:p>
            <a:pPr marL="514350" indent="-514350" algn="r" rtl="1">
              <a:lnSpc>
                <a:spcPct val="170000"/>
              </a:lnSpc>
              <a:buFont typeface="+mj-lt"/>
              <a:buAutoNum type="arabicPeriod"/>
            </a:pPr>
            <a:r>
              <a:rPr lang="fa-IR" sz="3600" b="1" dirty="0" smtClean="0"/>
              <a:t>بيماريهايي </a:t>
            </a:r>
            <a:r>
              <a:rPr lang="fa-IR" sz="3600" b="1" dirty="0"/>
              <a:t>كه در اثر </a:t>
            </a:r>
            <a:r>
              <a:rPr lang="fa-IR" sz="3600" b="1" dirty="0" smtClean="0">
                <a:solidFill>
                  <a:srgbClr val="FF0000"/>
                </a:solidFill>
              </a:rPr>
              <a:t>کمی دریافت مواد غذایی </a:t>
            </a:r>
            <a:r>
              <a:rPr lang="fa-IR" sz="3600" b="1" dirty="0" smtClean="0"/>
              <a:t>ايجاد </a:t>
            </a:r>
            <a:r>
              <a:rPr lang="fa-IR" sz="3600" b="1" dirty="0"/>
              <a:t>ميشوند، نظير كمبود ريز </a:t>
            </a:r>
            <a:r>
              <a:rPr lang="fa-IR" sz="3600" b="1" dirty="0" smtClean="0"/>
              <a:t>مغذيها(کمبود ویتامین های گروه ب شیوع بیماریهای روحی وروانی –کمبود آهن کم خونی فقر آهن و....)</a:t>
            </a:r>
          </a:p>
          <a:p>
            <a:pPr marL="514350" indent="-514350" algn="r" rtl="1">
              <a:lnSpc>
                <a:spcPct val="170000"/>
              </a:lnSpc>
              <a:buFont typeface="+mj-lt"/>
              <a:buAutoNum type="arabicPeriod"/>
            </a:pPr>
            <a:r>
              <a:rPr lang="fa-IR" sz="3600" b="1" dirty="0"/>
              <a:t>بيماريهايي كه در نتيجه </a:t>
            </a:r>
            <a:r>
              <a:rPr lang="fa-IR" sz="3600" b="1" dirty="0" smtClean="0">
                <a:solidFill>
                  <a:srgbClr val="FF0000"/>
                </a:solidFill>
              </a:rPr>
              <a:t>زیادی دریافت مواد غذایی </a:t>
            </a:r>
            <a:r>
              <a:rPr lang="fa-IR" sz="3600" b="1" dirty="0" smtClean="0"/>
              <a:t>ايجاد </a:t>
            </a:r>
            <a:r>
              <a:rPr lang="fa-IR" sz="3600" b="1" dirty="0"/>
              <a:t>ميشوند نظير بيماريهاي </a:t>
            </a:r>
            <a:r>
              <a:rPr lang="fa-IR" sz="3600" b="1" dirty="0">
                <a:solidFill>
                  <a:srgbClr val="7030A0"/>
                </a:solidFill>
              </a:rPr>
              <a:t>قلبي عروقي، سرطان ها، چاقي، ديابت، سنگهاي صفراوي، پوسيدگي دندان و بعضي بيماريهاي گوارشي </a:t>
            </a:r>
            <a:r>
              <a:rPr lang="fa-IR" sz="3600" b="1" dirty="0">
                <a:solidFill>
                  <a:srgbClr val="7030A0"/>
                </a:solidFill>
              </a:rPr>
              <a:t/>
            </a:r>
            <a:br>
              <a:rPr lang="fa-IR" sz="3600" b="1" dirty="0">
                <a:solidFill>
                  <a:srgbClr val="7030A0"/>
                </a:solidFill>
              </a:rPr>
            </a:br>
            <a:r>
              <a:rPr lang="fa-IR" sz="3600" b="1" dirty="0" smtClean="0"/>
              <a:t/>
            </a:r>
            <a:br>
              <a:rPr lang="fa-IR" sz="3600" b="1" dirty="0" smtClean="0"/>
            </a:br>
            <a:endParaRPr lang="en-US" sz="3600" b="1" dirty="0"/>
          </a:p>
        </p:txBody>
      </p:sp>
    </p:spTree>
    <p:extLst>
      <p:ext uri="{BB962C8B-B14F-4D97-AF65-F5344CB8AC3E}">
        <p14:creationId xmlns:p14="http://schemas.microsoft.com/office/powerpoint/2010/main" val="10317028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81200" y="1219200"/>
          <a:ext cx="8458200" cy="4074170"/>
        </p:xfrm>
        <a:graphic>
          <a:graphicData uri="http://schemas.openxmlformats.org/drawingml/2006/table">
            <a:tbl>
              <a:tblPr firstRow="1" bandRow="1">
                <a:tableStyleId>{5C22544A-7EE6-4342-B048-85BDC9FD1C3A}</a:tableStyleId>
              </a:tblPr>
              <a:tblGrid>
                <a:gridCol w="2114550"/>
                <a:gridCol w="2114550"/>
                <a:gridCol w="2114550"/>
                <a:gridCol w="2114550"/>
              </a:tblGrid>
              <a:tr h="1408590">
                <a:tc>
                  <a:txBody>
                    <a:bodyPr/>
                    <a:lstStyle/>
                    <a:p>
                      <a:pPr algn="ctr"/>
                      <a:r>
                        <a:rPr kumimoji="0" lang="fa-IR" sz="2400" b="1" kern="1200" dirty="0" smtClean="0">
                          <a:solidFill>
                            <a:schemeClr val="lt1"/>
                          </a:solidFill>
                          <a:latin typeface="Arial" pitchFamily="34" charset="0"/>
                          <a:ea typeface="+mn-ea"/>
                          <a:cs typeface="B Titr" pitchFamily="2" charset="-78"/>
                        </a:rPr>
                        <a:t>اختلاف ( گرم )</a:t>
                      </a:r>
                      <a:endParaRPr kumimoji="0" lang="en-US" sz="2400" b="1" kern="1200" dirty="0">
                        <a:solidFill>
                          <a:schemeClr val="lt1"/>
                        </a:solidFill>
                        <a:latin typeface="Arial" pitchFamily="34" charset="0"/>
                        <a:ea typeface="+mn-ea"/>
                        <a:cs typeface="B Titr" pitchFamily="2" charset="-78"/>
                      </a:endParaRPr>
                    </a:p>
                  </a:txBody>
                  <a:tcPr marL="64936" marR="64936"/>
                </a:tc>
                <a:tc>
                  <a:txBody>
                    <a:bodyPr/>
                    <a:lstStyle/>
                    <a:p>
                      <a:pPr algn="ctr"/>
                      <a:r>
                        <a:rPr kumimoji="0" lang="fa-IR" sz="2400" b="1" kern="1200" dirty="0" smtClean="0">
                          <a:solidFill>
                            <a:schemeClr val="lt1"/>
                          </a:solidFill>
                          <a:latin typeface="Arial" pitchFamily="34" charset="0"/>
                          <a:ea typeface="+mn-ea"/>
                          <a:cs typeface="B Titr" pitchFamily="2" charset="-78"/>
                        </a:rPr>
                        <a:t>مقدار توصیه شده براساس سبد غذایی مطلوب ( گرم /روز)</a:t>
                      </a:r>
                      <a:endParaRPr kumimoji="0" lang="en-US" sz="2400" b="1" kern="1200" dirty="0">
                        <a:solidFill>
                          <a:schemeClr val="lt1"/>
                        </a:solidFill>
                        <a:latin typeface="Arial" pitchFamily="34" charset="0"/>
                        <a:ea typeface="+mn-ea"/>
                        <a:cs typeface="B Titr" pitchFamily="2" charset="-78"/>
                      </a:endParaRPr>
                    </a:p>
                  </a:txBody>
                  <a:tcPr marL="64936" marR="64936"/>
                </a:tc>
                <a:tc>
                  <a:txBody>
                    <a:bodyPr/>
                    <a:lstStyle/>
                    <a:p>
                      <a:pPr algn="ctr"/>
                      <a:r>
                        <a:rPr kumimoji="0" lang="fa-IR" sz="2400" b="1" kern="1200" dirty="0" smtClean="0">
                          <a:solidFill>
                            <a:schemeClr val="lt1"/>
                          </a:solidFill>
                          <a:latin typeface="Arial" pitchFamily="34" charset="0"/>
                          <a:ea typeface="+mn-ea"/>
                          <a:cs typeface="B Titr" pitchFamily="2" charset="-78"/>
                        </a:rPr>
                        <a:t>متوسط مصرف ( گرم / روز)</a:t>
                      </a:r>
                      <a:endParaRPr kumimoji="0" lang="en-US" sz="2400" b="1" kern="1200" dirty="0">
                        <a:solidFill>
                          <a:schemeClr val="lt1"/>
                        </a:solidFill>
                        <a:latin typeface="Arial" pitchFamily="34" charset="0"/>
                        <a:ea typeface="+mn-ea"/>
                        <a:cs typeface="B Titr" pitchFamily="2" charset="-78"/>
                      </a:endParaRPr>
                    </a:p>
                  </a:txBody>
                  <a:tcPr marL="64936" marR="64936"/>
                </a:tc>
                <a:tc>
                  <a:txBody>
                    <a:bodyPr/>
                    <a:lstStyle/>
                    <a:p>
                      <a:endParaRPr lang="en-US" dirty="0"/>
                    </a:p>
                  </a:txBody>
                  <a:tcPr marL="64936" marR="64936"/>
                </a:tc>
              </a:tr>
              <a:tr h="503938">
                <a:tc>
                  <a:txBody>
                    <a:bodyPr/>
                    <a:lstStyle/>
                    <a:p>
                      <a:pPr algn="ctr"/>
                      <a:r>
                        <a:rPr lang="fa-IR" sz="2400" b="1" dirty="0" smtClean="0">
                          <a:cs typeface="B Nazanin" pitchFamily="2" charset="-78"/>
                        </a:rPr>
                        <a:t>26+</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40</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66</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قند وشکر</a:t>
                      </a:r>
                      <a:endParaRPr lang="en-US" sz="2400" b="1" dirty="0">
                        <a:cs typeface="B Nazanin" pitchFamily="2" charset="-78"/>
                      </a:endParaRPr>
                    </a:p>
                  </a:txBody>
                  <a:tcPr marL="64936" marR="64936"/>
                </a:tc>
              </a:tr>
              <a:tr h="503938">
                <a:tc>
                  <a:txBody>
                    <a:bodyPr/>
                    <a:lstStyle/>
                    <a:p>
                      <a:pPr algn="ctr"/>
                      <a:r>
                        <a:rPr lang="fa-IR" sz="2400" b="1" dirty="0" smtClean="0">
                          <a:cs typeface="B Nazanin" pitchFamily="2" charset="-78"/>
                        </a:rPr>
                        <a:t>11+</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35</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46</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روغن</a:t>
                      </a:r>
                      <a:endParaRPr lang="en-US" sz="2400" b="1" dirty="0">
                        <a:cs typeface="B Nazanin" pitchFamily="2" charset="-78"/>
                      </a:endParaRPr>
                    </a:p>
                  </a:txBody>
                  <a:tcPr marL="64936" marR="64936"/>
                </a:tc>
              </a:tr>
              <a:tr h="503938">
                <a:tc>
                  <a:txBody>
                    <a:bodyPr/>
                    <a:lstStyle/>
                    <a:p>
                      <a:pPr algn="ctr"/>
                      <a:r>
                        <a:rPr lang="fa-IR" sz="2400" b="1" dirty="0" smtClean="0">
                          <a:cs typeface="B Nazanin" pitchFamily="2" charset="-78"/>
                        </a:rPr>
                        <a:t>72-</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300</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228</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سبزی</a:t>
                      </a:r>
                      <a:endParaRPr lang="en-US" sz="2400" b="1" dirty="0">
                        <a:cs typeface="B Nazanin" pitchFamily="2" charset="-78"/>
                      </a:endParaRPr>
                    </a:p>
                  </a:txBody>
                  <a:tcPr marL="64936" marR="64936"/>
                </a:tc>
              </a:tr>
              <a:tr h="503938">
                <a:tc>
                  <a:txBody>
                    <a:bodyPr/>
                    <a:lstStyle/>
                    <a:p>
                      <a:pPr algn="ctr"/>
                      <a:r>
                        <a:rPr lang="fa-IR" sz="2400" b="1" dirty="0" smtClean="0">
                          <a:cs typeface="B Nazanin" pitchFamily="2" charset="-78"/>
                        </a:rPr>
                        <a:t>68-</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280</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212</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میوه</a:t>
                      </a:r>
                      <a:endParaRPr lang="en-US" sz="2400" b="1" dirty="0">
                        <a:cs typeface="B Nazanin" pitchFamily="2" charset="-78"/>
                      </a:endParaRPr>
                    </a:p>
                  </a:txBody>
                  <a:tcPr marL="64936" marR="64936"/>
                </a:tc>
              </a:tr>
              <a:tr h="503938">
                <a:tc>
                  <a:txBody>
                    <a:bodyPr/>
                    <a:lstStyle/>
                    <a:p>
                      <a:pPr algn="ctr"/>
                      <a:r>
                        <a:rPr lang="fa-IR" sz="2400" b="1" dirty="0" smtClean="0">
                          <a:cs typeface="B Nazanin" pitchFamily="2" charset="-78"/>
                        </a:rPr>
                        <a:t>60-</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250</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190</a:t>
                      </a:r>
                      <a:endParaRPr lang="en-US" sz="2400" b="1" dirty="0">
                        <a:cs typeface="B Nazanin" pitchFamily="2" charset="-78"/>
                      </a:endParaRPr>
                    </a:p>
                  </a:txBody>
                  <a:tcPr marL="64936" marR="64936"/>
                </a:tc>
                <a:tc>
                  <a:txBody>
                    <a:bodyPr/>
                    <a:lstStyle/>
                    <a:p>
                      <a:pPr algn="ctr"/>
                      <a:r>
                        <a:rPr lang="fa-IR" sz="2400" b="1" dirty="0" smtClean="0">
                          <a:cs typeface="B Nazanin" pitchFamily="2" charset="-78"/>
                        </a:rPr>
                        <a:t>شیر ولینیات</a:t>
                      </a:r>
                      <a:endParaRPr lang="en-US" sz="2400" b="1" dirty="0">
                        <a:cs typeface="B Nazanin" pitchFamily="2" charset="-78"/>
                      </a:endParaRPr>
                    </a:p>
                  </a:txBody>
                  <a:tcPr marL="64936" marR="64936"/>
                </a:tc>
              </a:tr>
            </a:tbl>
          </a:graphicData>
        </a:graphic>
      </p:graphicFrame>
      <p:sp>
        <p:nvSpPr>
          <p:cNvPr id="2" name="Title 1"/>
          <p:cNvSpPr>
            <a:spLocks noGrp="1"/>
          </p:cNvSpPr>
          <p:nvPr>
            <p:ph type="title"/>
          </p:nvPr>
        </p:nvSpPr>
        <p:spPr>
          <a:xfrm>
            <a:off x="1970964" y="0"/>
            <a:ext cx="7467600" cy="838200"/>
          </a:xfrm>
        </p:spPr>
        <p:txBody>
          <a:bodyPr>
            <a:normAutofit/>
          </a:bodyPr>
          <a:lstStyle/>
          <a:p>
            <a:pPr algn="ctr"/>
            <a:r>
              <a:rPr lang="fa-IR" sz="2400" dirty="0">
                <a:cs typeface="B Titr" pitchFamily="2" charset="-78"/>
              </a:rPr>
              <a:t>وضعیت  عوامل خطر تغذیه ایی بیماری های غیرواگیر </a:t>
            </a:r>
            <a:endParaRPr lang="en-US" sz="2400" dirty="0">
              <a:cs typeface="B Titr" pitchFamily="2" charset="-78"/>
            </a:endParaRPr>
          </a:p>
        </p:txBody>
      </p:sp>
      <p:sp>
        <p:nvSpPr>
          <p:cNvPr id="5" name="Oval 4"/>
          <p:cNvSpPr/>
          <p:nvPr/>
        </p:nvSpPr>
        <p:spPr>
          <a:xfrm>
            <a:off x="3733801" y="5334001"/>
            <a:ext cx="4931229" cy="1349829"/>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a:solidFill>
                  <a:schemeClr val="tx1"/>
                </a:solidFill>
                <a:cs typeface="B Nazanin" pitchFamily="2" charset="-78"/>
              </a:rPr>
              <a:t>مصرف نمک  12-10 گرم در روز</a:t>
            </a:r>
          </a:p>
          <a:p>
            <a:pPr algn="ctr"/>
            <a:r>
              <a:rPr lang="fa-IR" sz="2400" b="1" dirty="0">
                <a:solidFill>
                  <a:schemeClr val="tx1"/>
                </a:solidFill>
                <a:cs typeface="B Nazanin" pitchFamily="2" charset="-78"/>
              </a:rPr>
              <a:t>( 2 برابر مقدار توصیه شده)</a:t>
            </a:r>
            <a:endParaRPr lang="en-US" sz="2400" b="1" dirty="0">
              <a:solidFill>
                <a:schemeClr val="tx1"/>
              </a:solidFill>
              <a:cs typeface="B Nazanin" pitchFamily="2" charset="-78"/>
            </a:endParaRPr>
          </a:p>
        </p:txBody>
      </p:sp>
    </p:spTree>
    <p:extLst>
      <p:ext uri="{BB962C8B-B14F-4D97-AF65-F5344CB8AC3E}">
        <p14:creationId xmlns:p14="http://schemas.microsoft.com/office/powerpoint/2010/main" val="24105434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38905298"/>
              </p:ext>
            </p:extLst>
          </p:nvPr>
        </p:nvGraphicFramePr>
        <p:xfrm>
          <a:off x="838200" y="429658"/>
          <a:ext cx="10515600" cy="57473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38610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83272408"/>
              </p:ext>
            </p:extLst>
          </p:nvPr>
        </p:nvGraphicFramePr>
        <p:xfrm>
          <a:off x="838200" y="594911"/>
          <a:ext cx="10515600" cy="55820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988834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196295555"/>
              </p:ext>
            </p:extLst>
          </p:nvPr>
        </p:nvGraphicFramePr>
        <p:xfrm>
          <a:off x="838200" y="495759"/>
          <a:ext cx="10515600" cy="56812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21886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134" y="246862"/>
            <a:ext cx="12103865" cy="6092327"/>
          </a:xfrm>
          <a:solidFill>
            <a:srgbClr val="33CCFF"/>
          </a:solidFill>
        </p:spPr>
      </p:pic>
      <p:pic>
        <p:nvPicPr>
          <p:cNvPr id="2" name="Picture 1"/>
          <p:cNvPicPr>
            <a:picLocks noChangeAspect="1"/>
          </p:cNvPicPr>
          <p:nvPr/>
        </p:nvPicPr>
        <p:blipFill>
          <a:blip r:embed="rId3"/>
          <a:stretch>
            <a:fillRect/>
          </a:stretch>
        </p:blipFill>
        <p:spPr>
          <a:xfrm>
            <a:off x="4021156" y="4665643"/>
            <a:ext cx="3294043" cy="881350"/>
          </a:xfrm>
          <a:prstGeom prst="rect">
            <a:avLst/>
          </a:prstGeom>
          <a:solidFill>
            <a:srgbClr val="00FFFF"/>
          </a:solidFill>
          <a:ln>
            <a:noFill/>
          </a:ln>
        </p:spPr>
      </p:pic>
    </p:spTree>
    <p:extLst>
      <p:ext uri="{BB962C8B-B14F-4D97-AF65-F5344CB8AC3E}">
        <p14:creationId xmlns:p14="http://schemas.microsoft.com/office/powerpoint/2010/main" val="17801325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noGrp="1"/>
          </p:cNvGraphicFramePr>
          <p:nvPr>
            <p:extLst>
              <p:ext uri="{D42A27DB-BD31-4B8C-83A1-F6EECF244321}">
                <p14:modId xmlns:p14="http://schemas.microsoft.com/office/powerpoint/2010/main" val="241737313"/>
              </p:ext>
            </p:extLst>
          </p:nvPr>
        </p:nvGraphicFramePr>
        <p:xfrm>
          <a:off x="771181" y="280147"/>
          <a:ext cx="10730429" cy="62977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161758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643121237"/>
              </p:ext>
            </p:extLst>
          </p:nvPr>
        </p:nvGraphicFramePr>
        <p:xfrm>
          <a:off x="429659" y="280147"/>
          <a:ext cx="11237204" cy="62977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325169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78141144"/>
              </p:ext>
            </p:extLst>
          </p:nvPr>
        </p:nvGraphicFramePr>
        <p:xfrm>
          <a:off x="838200" y="363556"/>
          <a:ext cx="10515600" cy="61914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526527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19096838"/>
              </p:ext>
            </p:extLst>
          </p:nvPr>
        </p:nvGraphicFramePr>
        <p:xfrm>
          <a:off x="838200" y="429658"/>
          <a:ext cx="10515600" cy="62575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915108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5149" y="1814608"/>
            <a:ext cx="10515600" cy="3098915"/>
          </a:xfrm>
          <a:solidFill>
            <a:srgbClr val="00B050"/>
          </a:solidFill>
          <a:scene3d>
            <a:camera prst="orthographicFront"/>
            <a:lightRig rig="threePt" dir="t"/>
          </a:scene3d>
          <a:sp3d>
            <a:bevelT/>
          </a:sp3d>
        </p:spPr>
        <p:txBody>
          <a:bodyPr>
            <a:normAutofit/>
          </a:bodyPr>
          <a:lstStyle/>
          <a:p>
            <a:pPr algn="r" rtl="1"/>
            <a:r>
              <a:rPr lang="fa-IR" sz="4000" b="1" dirty="0" smtClean="0"/>
              <a:t>انتظارات از سازمانها در هفته سلامت و</a:t>
            </a:r>
          </a:p>
          <a:p>
            <a:pPr algn="r" rtl="1"/>
            <a:r>
              <a:rPr lang="fa-IR" sz="4000" b="1" dirty="0" smtClean="0"/>
              <a:t>روز </a:t>
            </a:r>
            <a:r>
              <a:rPr lang="ar-SA" sz="4000" b="1" dirty="0" smtClean="0"/>
              <a:t>پنجشنبه </a:t>
            </a:r>
            <a:r>
              <a:rPr lang="ar-SA" sz="4000" b="1" dirty="0"/>
              <a:t>22 اردیبهشت</a:t>
            </a:r>
            <a:r>
              <a:rPr lang="ar-SA" sz="4000" b="1" dirty="0" smtClean="0"/>
              <a:t>؛</a:t>
            </a:r>
            <a:endParaRPr lang="fa-IR" sz="4000" b="1" dirty="0" smtClean="0"/>
          </a:p>
          <a:p>
            <a:pPr algn="r" rtl="1"/>
            <a:r>
              <a:rPr lang="ar-SA" sz="4000" b="1" dirty="0" smtClean="0"/>
              <a:t> </a:t>
            </a:r>
            <a:r>
              <a:rPr lang="ar-SA" sz="4000" b="1" dirty="0"/>
              <a:t>نقش مردم، مسئولین، سمن ها در </a:t>
            </a:r>
            <a:r>
              <a:rPr lang="ar-SA" sz="4000" b="1" dirty="0">
                <a:solidFill>
                  <a:srgbClr val="FF0000"/>
                </a:solidFill>
              </a:rPr>
              <a:t>تغذیه سالم </a:t>
            </a:r>
            <a:r>
              <a:rPr lang="ar-SA" sz="4000" b="1" dirty="0"/>
              <a:t>از مزرعه تا </a:t>
            </a:r>
            <a:r>
              <a:rPr lang="ar-SA" sz="4000" b="1" dirty="0" smtClean="0"/>
              <a:t>سفر</a:t>
            </a:r>
            <a:r>
              <a:rPr lang="fa-IR" sz="4000" b="1" dirty="0" smtClean="0"/>
              <a:t>ه</a:t>
            </a:r>
            <a:endParaRPr lang="en-US" sz="4000" b="1" dirty="0"/>
          </a:p>
        </p:txBody>
      </p:sp>
    </p:spTree>
    <p:extLst>
      <p:ext uri="{BB962C8B-B14F-4D97-AF65-F5344CB8AC3E}">
        <p14:creationId xmlns:p14="http://schemas.microsoft.com/office/powerpoint/2010/main" val="13407816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576" y="387160"/>
            <a:ext cx="10515600" cy="868764"/>
          </a:xfrm>
          <a:solidFill>
            <a:srgbClr val="FFFF00"/>
          </a:solidFill>
        </p:spPr>
        <p:txBody>
          <a:bodyPr>
            <a:normAutofit fontScale="90000"/>
          </a:bodyPr>
          <a:lstStyle/>
          <a:p>
            <a:pPr algn="r" rtl="1"/>
            <a:r>
              <a:rPr lang="fa-IR" dirty="0" smtClean="0"/>
              <a:t/>
            </a:r>
            <a:br>
              <a:rPr lang="fa-IR" dirty="0" smtClean="0"/>
            </a:br>
            <a:r>
              <a:rPr lang="fa-IR" dirty="0" smtClean="0"/>
              <a:t>اقدامات </a:t>
            </a:r>
            <a:r>
              <a:rPr lang="fa-IR" dirty="0"/>
              <a:t>تغذیه ای در هفته سلامت  17-23 اردیبهشت ماه </a:t>
            </a:r>
            <a:r>
              <a:rPr lang="fa-IR" b="1" dirty="0" smtClean="0"/>
              <a:t>روز </a:t>
            </a:r>
            <a:r>
              <a:rPr lang="en-US" dirty="0" smtClean="0"/>
              <a:t/>
            </a:r>
            <a:br>
              <a:rPr lang="en-US" dirty="0" smtClean="0"/>
            </a:br>
            <a:endParaRPr lang="en-US" dirty="0"/>
          </a:p>
        </p:txBody>
      </p:sp>
      <p:sp>
        <p:nvSpPr>
          <p:cNvPr id="3" name="Content Placeholder 2"/>
          <p:cNvSpPr>
            <a:spLocks noGrp="1"/>
          </p:cNvSpPr>
          <p:nvPr>
            <p:ph idx="1"/>
          </p:nvPr>
        </p:nvSpPr>
        <p:spPr>
          <a:xfrm>
            <a:off x="339635" y="1355076"/>
            <a:ext cx="11678194" cy="5502924"/>
          </a:xfrm>
        </p:spPr>
        <p:txBody>
          <a:bodyPr>
            <a:normAutofit fontScale="92500" lnSpcReduction="20000"/>
          </a:bodyPr>
          <a:lstStyle/>
          <a:p>
            <a:pPr algn="r" rtl="1"/>
            <a:r>
              <a:rPr lang="fa-IR" b="1" dirty="0"/>
              <a:t>تهیه ونصب بنر با موضوع تغذیه </a:t>
            </a:r>
            <a:r>
              <a:rPr lang="fa-IR" b="1" dirty="0" smtClean="0"/>
              <a:t>سالم با </a:t>
            </a:r>
            <a:r>
              <a:rPr lang="fa-IR" b="1" dirty="0"/>
              <a:t>همکاری </a:t>
            </a:r>
            <a:r>
              <a:rPr lang="fa-IR" b="1" dirty="0" smtClean="0"/>
              <a:t>سازمانها </a:t>
            </a:r>
            <a:endParaRPr lang="en-US" b="1" dirty="0"/>
          </a:p>
          <a:p>
            <a:pPr lvl="0" algn="r" rtl="1"/>
            <a:r>
              <a:rPr lang="fa-IR" b="1" dirty="0">
                <a:solidFill>
                  <a:srgbClr val="0070C0"/>
                </a:solidFill>
              </a:rPr>
              <a:t>برگزاری مسابقه نقاشی </a:t>
            </a:r>
            <a:r>
              <a:rPr lang="fa-IR" b="1" dirty="0" smtClean="0">
                <a:solidFill>
                  <a:srgbClr val="0070C0"/>
                </a:solidFill>
              </a:rPr>
              <a:t> وانشاء ومقاله دانش آموزان با </a:t>
            </a:r>
            <a:r>
              <a:rPr lang="fa-IR" b="1" dirty="0">
                <a:solidFill>
                  <a:srgbClr val="0070C0"/>
                </a:solidFill>
              </a:rPr>
              <a:t>موضوع تغذیه </a:t>
            </a:r>
            <a:r>
              <a:rPr lang="fa-IR" b="1" dirty="0" smtClean="0">
                <a:solidFill>
                  <a:srgbClr val="0070C0"/>
                </a:solidFill>
              </a:rPr>
              <a:t>سالم  </a:t>
            </a:r>
            <a:r>
              <a:rPr lang="fa-IR" b="1" dirty="0">
                <a:solidFill>
                  <a:srgbClr val="0070C0"/>
                </a:solidFill>
              </a:rPr>
              <a:t>با همکاری آموزش وپرورش </a:t>
            </a:r>
            <a:endParaRPr lang="en-US" b="1" dirty="0">
              <a:solidFill>
                <a:srgbClr val="0070C0"/>
              </a:solidFill>
            </a:endParaRPr>
          </a:p>
          <a:p>
            <a:pPr lvl="0" algn="r" rtl="1"/>
            <a:r>
              <a:rPr lang="fa-IR" b="1" dirty="0">
                <a:solidFill>
                  <a:srgbClr val="FF0000"/>
                </a:solidFill>
              </a:rPr>
              <a:t>اجرای برنامه های رادیویی </a:t>
            </a:r>
            <a:r>
              <a:rPr lang="fa-IR" b="1" dirty="0" smtClean="0">
                <a:solidFill>
                  <a:srgbClr val="FF0000"/>
                </a:solidFill>
              </a:rPr>
              <a:t>وتلویزیونی توسط هر سازمان  </a:t>
            </a:r>
            <a:r>
              <a:rPr lang="fa-IR" b="1" dirty="0">
                <a:solidFill>
                  <a:srgbClr val="FF0000"/>
                </a:solidFill>
              </a:rPr>
              <a:t>با موضوع </a:t>
            </a:r>
            <a:r>
              <a:rPr lang="fa-IR" b="1" dirty="0" smtClean="0">
                <a:solidFill>
                  <a:srgbClr val="FF0000"/>
                </a:solidFill>
              </a:rPr>
              <a:t>نقش سازمان در تغذیه سالم توسط مدیر یا معاون سازمان با </a:t>
            </a:r>
            <a:r>
              <a:rPr lang="fa-IR" b="1" dirty="0">
                <a:solidFill>
                  <a:srgbClr val="FF0000"/>
                </a:solidFill>
              </a:rPr>
              <a:t>همکاری صدا وسیما </a:t>
            </a:r>
            <a:endParaRPr lang="fa-IR" b="1" dirty="0" smtClean="0">
              <a:solidFill>
                <a:srgbClr val="FF0000"/>
              </a:solidFill>
            </a:endParaRPr>
          </a:p>
          <a:p>
            <a:pPr lvl="0" algn="r" rtl="1"/>
            <a:r>
              <a:rPr lang="fa-IR" b="1" dirty="0" smtClean="0">
                <a:solidFill>
                  <a:srgbClr val="00CCFF"/>
                </a:solidFill>
              </a:rPr>
              <a:t>ارسال  </a:t>
            </a:r>
            <a:r>
              <a:rPr lang="fa-IR" b="1" dirty="0">
                <a:solidFill>
                  <a:srgbClr val="00CCFF"/>
                </a:solidFill>
              </a:rPr>
              <a:t>پیام های تغذیه </a:t>
            </a:r>
            <a:r>
              <a:rPr lang="fa-IR" b="1" dirty="0" smtClean="0">
                <a:solidFill>
                  <a:srgbClr val="00CCFF"/>
                </a:solidFill>
              </a:rPr>
              <a:t>ای در اتوماسیون اداری توسط روابط عمومی سازمان یا رابط سلامت </a:t>
            </a:r>
            <a:endParaRPr lang="en-US" b="1" dirty="0">
              <a:solidFill>
                <a:srgbClr val="00CCFF"/>
              </a:solidFill>
            </a:endParaRPr>
          </a:p>
          <a:p>
            <a:pPr algn="r" rtl="1"/>
            <a:r>
              <a:rPr lang="fa-IR" b="1" dirty="0">
                <a:solidFill>
                  <a:schemeClr val="accent4">
                    <a:lumMod val="75000"/>
                  </a:schemeClr>
                </a:solidFill>
              </a:rPr>
              <a:t>برگزاری جلسات آموزشی توسط کارشناسان تغذیه در هفته سلامت با موضوع </a:t>
            </a:r>
            <a:r>
              <a:rPr lang="fa-IR" b="1" dirty="0" smtClean="0">
                <a:solidFill>
                  <a:schemeClr val="accent4">
                    <a:lumMod val="75000"/>
                  </a:schemeClr>
                </a:solidFill>
              </a:rPr>
              <a:t>تغذیه سالم  </a:t>
            </a:r>
            <a:r>
              <a:rPr lang="fa-IR" b="1" dirty="0" smtClean="0">
                <a:solidFill>
                  <a:schemeClr val="accent4">
                    <a:lumMod val="75000"/>
                  </a:schemeClr>
                </a:solidFill>
              </a:rPr>
              <a:t>جهت پرسنل </a:t>
            </a:r>
            <a:r>
              <a:rPr lang="fa-IR" b="1" dirty="0" smtClean="0">
                <a:solidFill>
                  <a:schemeClr val="accent4">
                    <a:lumMod val="75000"/>
                  </a:schemeClr>
                </a:solidFill>
              </a:rPr>
              <a:t>ادارات وخانواده ها با هماهنگی رابط سلامت ادارات  </a:t>
            </a:r>
            <a:endParaRPr lang="fa-IR" b="1" dirty="0" smtClean="0">
              <a:solidFill>
                <a:schemeClr val="accent4">
                  <a:lumMod val="75000"/>
                </a:schemeClr>
              </a:solidFill>
            </a:endParaRPr>
          </a:p>
          <a:p>
            <a:pPr algn="r" rtl="1"/>
            <a:r>
              <a:rPr lang="fa-IR" b="1" dirty="0" smtClean="0">
                <a:solidFill>
                  <a:srgbClr val="FF0000"/>
                </a:solidFill>
              </a:rPr>
              <a:t>ارسال پیام های تغذیه ای در فضاهای مجازی گروههای اداری یا شخصی </a:t>
            </a:r>
          </a:p>
          <a:p>
            <a:pPr algn="r" rtl="1"/>
            <a:r>
              <a:rPr lang="fa-IR" b="1" dirty="0" smtClean="0">
                <a:solidFill>
                  <a:srgbClr val="FFFF00"/>
                </a:solidFill>
              </a:rPr>
              <a:t>همکاری در نصب پوستر های تغذیه ای در راهروهای ادارات </a:t>
            </a:r>
          </a:p>
          <a:p>
            <a:pPr algn="r" rtl="1"/>
            <a:r>
              <a:rPr lang="fa-IR" b="1" dirty="0" smtClean="0">
                <a:solidFill>
                  <a:srgbClr val="FF0000"/>
                </a:solidFill>
              </a:rPr>
              <a:t>بار گذاری سایت اداره با یکی از پوستر های تغذیه ای </a:t>
            </a:r>
            <a:r>
              <a:rPr lang="fa-IR" b="1" dirty="0" smtClean="0">
                <a:solidFill>
                  <a:srgbClr val="FF0000"/>
                </a:solidFill>
              </a:rPr>
              <a:t>یا شعارهای تغذیه ای </a:t>
            </a:r>
          </a:p>
          <a:p>
            <a:pPr algn="r" rtl="1"/>
            <a:r>
              <a:rPr lang="fa-IR" b="1" dirty="0" smtClean="0"/>
              <a:t>همکاری کودکان پرسنل اداری در مسابقه نقاشی – انشاء و... با موضوع تغذیه سالم با همکاری آموزش وپرورش </a:t>
            </a:r>
            <a:endParaRPr lang="fa-IR" b="1" dirty="0" smtClean="0"/>
          </a:p>
          <a:p>
            <a:pPr algn="r" rtl="1"/>
            <a:r>
              <a:rPr lang="fa-IR" b="1" dirty="0" smtClean="0">
                <a:solidFill>
                  <a:srgbClr val="00B0F0"/>
                </a:solidFill>
              </a:rPr>
              <a:t> توزیع یک میان وعده سالم مانند یک عدد میوه در هفته سلامت بین پرسنل </a:t>
            </a:r>
            <a:endParaRPr lang="en-US" b="1" dirty="0">
              <a:solidFill>
                <a:srgbClr val="00B0F0"/>
              </a:solidFill>
            </a:endParaRPr>
          </a:p>
        </p:txBody>
      </p:sp>
    </p:spTree>
    <p:extLst>
      <p:ext uri="{BB962C8B-B14F-4D97-AF65-F5344CB8AC3E}">
        <p14:creationId xmlns:p14="http://schemas.microsoft.com/office/powerpoint/2010/main" val="334078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746475" cy="1325563"/>
          </a:xfrm>
          <a:solidFill>
            <a:srgbClr val="FFFF00"/>
          </a:solidFill>
        </p:spPr>
        <p:txBody>
          <a:bodyPr/>
          <a:lstStyle/>
          <a:p>
            <a:pPr algn="r" rtl="1"/>
            <a:r>
              <a:rPr lang="fa-IR" dirty="0" smtClean="0"/>
              <a:t>بار گذاری پوستر نمک  درسایت دانشگاه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503" y="1825625"/>
            <a:ext cx="11249297" cy="4351338"/>
          </a:xfrm>
        </p:spPr>
      </p:pic>
    </p:spTree>
    <p:extLst>
      <p:ext uri="{BB962C8B-B14F-4D97-AF65-F5344CB8AC3E}">
        <p14:creationId xmlns:p14="http://schemas.microsoft.com/office/powerpoint/2010/main" val="27217722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4237" y="365125"/>
            <a:ext cx="10113484" cy="1325563"/>
          </a:xfrm>
          <a:solidFill>
            <a:srgbClr val="FFFF00"/>
          </a:solidFill>
        </p:spPr>
        <p:txBody>
          <a:bodyPr>
            <a:normAutofit/>
          </a:bodyPr>
          <a:lstStyle/>
          <a:p>
            <a:pPr algn="r" rtl="1"/>
            <a:r>
              <a:rPr lang="fa-IR" sz="3600" dirty="0" smtClean="0"/>
              <a:t>بار گذاری شعار تغذیه سالم در ماه مبارک رمضان در سایت دانشگاه </a:t>
            </a:r>
            <a:endParaRPr lang="en-US" sz="3600"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838200" y="1690688"/>
            <a:ext cx="10343920" cy="4875365"/>
          </a:xfrm>
        </p:spPr>
      </p:pic>
    </p:spTree>
    <p:extLst>
      <p:ext uri="{BB962C8B-B14F-4D97-AF65-F5344CB8AC3E}">
        <p14:creationId xmlns:p14="http://schemas.microsoft.com/office/powerpoint/2010/main" val="18225267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517792" y="396608"/>
            <a:ext cx="10675346" cy="6461392"/>
          </a:xfrm>
        </p:spPr>
      </p:pic>
    </p:spTree>
    <p:extLst>
      <p:ext uri="{BB962C8B-B14F-4D97-AF65-F5344CB8AC3E}">
        <p14:creationId xmlns:p14="http://schemas.microsoft.com/office/powerpoint/2010/main" val="41951316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WhatsApp Video 2022-04-20 at 12.13.12">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4"/>
          <a:stretch>
            <a:fillRect/>
          </a:stretch>
        </p:blipFill>
        <p:spPr>
          <a:xfrm>
            <a:off x="1254125" y="104503"/>
            <a:ext cx="9574984" cy="6072460"/>
          </a:xfrm>
        </p:spPr>
      </p:pic>
    </p:spTree>
    <p:extLst>
      <p:ext uri="{BB962C8B-B14F-4D97-AF65-F5344CB8AC3E}">
        <p14:creationId xmlns:p14="http://schemas.microsoft.com/office/powerpoint/2010/main" val="30541447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338" y="0"/>
            <a:ext cx="11971662" cy="6858000"/>
          </a:xfrm>
          <a:prstGeom prst="rect">
            <a:avLst/>
          </a:prstGeom>
        </p:spPr>
      </p:pic>
    </p:spTree>
    <p:extLst>
      <p:ext uri="{BB962C8B-B14F-4D97-AF65-F5344CB8AC3E}">
        <p14:creationId xmlns:p14="http://schemas.microsoft.com/office/powerpoint/2010/main" val="2280257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pPr algn="r">
              <a:defRPr/>
            </a:pPr>
            <a:r>
              <a:rPr lang="en-GB" dirty="0" smtClean="0">
                <a:cs typeface="B Titr" pitchFamily="2" charset="-78"/>
              </a:rPr>
              <a:t> </a:t>
            </a:r>
            <a:endParaRPr lang="en-GB" dirty="0">
              <a:cs typeface="B Titr" pitchFamily="2" charset="-78"/>
            </a:endParaRPr>
          </a:p>
        </p:txBody>
      </p:sp>
      <p:pic>
        <p:nvPicPr>
          <p:cNvPr id="57347" name="Picture 12" descr="MPj0384694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0"/>
            <a:ext cx="87153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3"/>
          <p:cNvSpPr>
            <a:spLocks noGrp="1" noChangeArrowheads="1"/>
          </p:cNvSpPr>
          <p:nvPr>
            <p:ph type="body" idx="1"/>
          </p:nvPr>
        </p:nvSpPr>
        <p:spPr>
          <a:xfrm>
            <a:off x="1981200" y="533401"/>
            <a:ext cx="8458200" cy="5592763"/>
          </a:xfrm>
        </p:spPr>
        <p:txBody>
          <a:bodyPr/>
          <a:lstStyle/>
          <a:p>
            <a:pPr algn="ctr">
              <a:buFont typeface="Wingdings" pitchFamily="2" charset="2"/>
              <a:buNone/>
              <a:defRPr/>
            </a:pPr>
            <a:endParaRPr lang="fa-IR" dirty="0"/>
          </a:p>
          <a:p>
            <a:pPr algn="ctr">
              <a:buFont typeface="Wingdings" pitchFamily="2" charset="2"/>
              <a:buNone/>
              <a:defRPr/>
            </a:pPr>
            <a:endParaRPr lang="fa-IR" dirty="0"/>
          </a:p>
          <a:p>
            <a:pPr algn="ctr">
              <a:buFont typeface="Wingdings" pitchFamily="2" charset="2"/>
              <a:buNone/>
              <a:defRPr/>
            </a:pPr>
            <a:endParaRPr lang="fa-IR" dirty="0"/>
          </a:p>
          <a:p>
            <a:pPr algn="ctr">
              <a:buFont typeface="Wingdings" pitchFamily="2" charset="2"/>
              <a:buNone/>
              <a:defRPr/>
            </a:pPr>
            <a:endParaRPr lang="fa-IR" dirty="0"/>
          </a:p>
          <a:p>
            <a:pPr algn="ctr">
              <a:buFont typeface="Wingdings" pitchFamily="2" charset="2"/>
              <a:buNone/>
              <a:defRPr/>
            </a:pPr>
            <a:endParaRPr lang="en-US" dirty="0"/>
          </a:p>
          <a:p>
            <a:pPr>
              <a:defRPr/>
            </a:pPr>
            <a:endParaRPr lang="en-GB" dirty="0">
              <a:cs typeface="B Titr" pitchFamily="2" charset="-78"/>
            </a:endParaRPr>
          </a:p>
        </p:txBody>
      </p:sp>
      <p:sp>
        <p:nvSpPr>
          <p:cNvPr id="6" name="WordArt 3"/>
          <p:cNvSpPr>
            <a:spLocks noChangeArrowheads="1" noChangeShapeType="1" noTextEdit="1"/>
          </p:cNvSpPr>
          <p:nvPr/>
        </p:nvSpPr>
        <p:spPr bwMode="auto">
          <a:xfrm>
            <a:off x="1676400" y="4876800"/>
            <a:ext cx="2895600" cy="1752600"/>
          </a:xfrm>
          <a:prstGeom prst="rect">
            <a:avLst/>
          </a:prstGeom>
        </p:spPr>
        <p:txBody>
          <a:bodyPr wrap="none" fromWordArt="1">
            <a:prstTxWarp prst="textCascadeUp">
              <a:avLst>
                <a:gd name="adj" fmla="val 50486"/>
              </a:avLst>
            </a:prstTxWarp>
            <a:scene3d>
              <a:camera prst="legacyPerspectiveTopLeft">
                <a:rot lat="0" lon="20519958" rev="0"/>
              </a:camera>
              <a:lightRig rig="legacyHarsh3" dir="r"/>
            </a:scene3d>
            <a:sp3d extrusionH="430200" prstMaterial="legacyMatte">
              <a:extrusionClr>
                <a:srgbClr val="006600"/>
              </a:extrusionClr>
            </a:sp3d>
          </a:bodyPr>
          <a:lstStyle/>
          <a:p>
            <a:pPr rtl="1"/>
            <a:r>
              <a:rPr lang="fa-IR" sz="3600" kern="10" dirty="0">
                <a:ln w="9525">
                  <a:round/>
                  <a:headEnd/>
                  <a:tailEnd/>
                </a:ln>
                <a:solidFill>
                  <a:srgbClr val="FF0000"/>
                </a:solidFill>
                <a:latin typeface="Arial" pitchFamily="34" charset="0"/>
                <a:cs typeface="+mj-cs"/>
              </a:rPr>
              <a:t>با سپاس از توجه  شما</a:t>
            </a:r>
            <a:endParaRPr lang="en-US" sz="3600" kern="10" dirty="0">
              <a:ln w="9525">
                <a:round/>
                <a:headEnd/>
                <a:tailEnd/>
              </a:ln>
              <a:solidFill>
                <a:srgbClr val="FF0000"/>
              </a:solidFill>
              <a:latin typeface="Arial" pitchFamily="34" charset="0"/>
              <a:cs typeface="+mj-cs"/>
            </a:endParaRPr>
          </a:p>
        </p:txBody>
      </p:sp>
      <p:sp>
        <p:nvSpPr>
          <p:cNvPr id="57350" name="Slide Number Placeholder 6"/>
          <p:cNvSpPr>
            <a:spLocks noGrp="1"/>
          </p:cNvSpPr>
          <p:nvPr>
            <p:ph type="sldNum" sz="quarter" idx="11"/>
          </p:nvPr>
        </p:nvSpPr>
        <p:spPr bwMode="auto">
          <a:xfrm rot="5400000">
            <a:off x="8513763" y="3736976"/>
            <a:ext cx="3200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l"/>
            <a:fld id="{79B789F8-5219-45D9-8F33-C5D806734B39}" type="slidenum">
              <a:rPr lang="fa-IR">
                <a:solidFill>
                  <a:schemeClr val="tx2"/>
                </a:solidFill>
                <a:latin typeface="Century Schoolbook" pitchFamily="18" charset="0"/>
                <a:cs typeface="Times New Roman" pitchFamily="18" charset="0"/>
              </a:rPr>
              <a:pPr algn="l"/>
              <a:t>30</a:t>
            </a:fld>
            <a:endParaRPr lang="fa-IR">
              <a:solidFill>
                <a:schemeClr val="tx2"/>
              </a:solidFill>
              <a:latin typeface="Century Schoolbook" pitchFamily="18" charset="0"/>
              <a:cs typeface="Times New Roman" pitchFamily="18" charset="0"/>
            </a:endParaRPr>
          </a:p>
        </p:txBody>
      </p:sp>
    </p:spTree>
    <p:extLst>
      <p:ext uri="{BB962C8B-B14F-4D97-AF65-F5344CB8AC3E}">
        <p14:creationId xmlns:p14="http://schemas.microsoft.com/office/powerpoint/2010/main" val="382045457"/>
      </p:ext>
    </p:extLst>
  </p:cSld>
  <p:clrMapOvr>
    <a:masterClrMapping/>
  </p:clrMapOvr>
  <p:transition spd="med">
    <p:diamon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grpId="0" nodeType="afterEffect">
                                  <p:stCondLst>
                                    <p:cond delay="3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0" fill="hold"/>
                                        <p:tgtEl>
                                          <p:spTgt spid="6"/>
                                        </p:tgtEl>
                                        <p:attrNameLst>
                                          <p:attrName>ppt_w</p:attrName>
                                        </p:attrNameLst>
                                      </p:cBhvr>
                                      <p:tavLst>
                                        <p:tav tm="0" fmla="#ppt_w*sin(2.5*pi*$)">
                                          <p:val>
                                            <p:fltVal val="0"/>
                                          </p:val>
                                        </p:tav>
                                        <p:tav tm="100000">
                                          <p:val>
                                            <p:fltVal val="1"/>
                                          </p:val>
                                        </p:tav>
                                      </p:tavLst>
                                    </p:anim>
                                    <p:anim calcmode="lin" valueType="num">
                                      <p:cBhvr>
                                        <p:cTn id="8"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347"/>
                                        </p:tgtEl>
                                        <p:attrNameLst>
                                          <p:attrName>style.visibility</p:attrName>
                                        </p:attrNameLst>
                                      </p:cBhvr>
                                      <p:to>
                                        <p:strVal val="visible"/>
                                      </p:to>
                                    </p:set>
                                    <p:anim calcmode="lin" valueType="num">
                                      <p:cBhvr additive="base">
                                        <p:cTn id="13" dur="500" fill="hold"/>
                                        <p:tgtEl>
                                          <p:spTgt spid="57347"/>
                                        </p:tgtEl>
                                        <p:attrNameLst>
                                          <p:attrName>ppt_x</p:attrName>
                                        </p:attrNameLst>
                                      </p:cBhvr>
                                      <p:tavLst>
                                        <p:tav tm="0">
                                          <p:val>
                                            <p:strVal val="#ppt_x"/>
                                          </p:val>
                                        </p:tav>
                                        <p:tav tm="100000">
                                          <p:val>
                                            <p:strVal val="#ppt_x"/>
                                          </p:val>
                                        </p:tav>
                                      </p:tavLst>
                                    </p:anim>
                                    <p:anim calcmode="lin" valueType="num">
                                      <p:cBhvr additive="base">
                                        <p:cTn id="14" dur="500" fill="hold"/>
                                        <p:tgtEl>
                                          <p:spTgt spid="573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dirty="0" smtClean="0"/>
              <a:t>اقدامات خطر آفرین انسان ها </a:t>
            </a:r>
            <a:endParaRPr lang="en-US" dirty="0"/>
          </a:p>
        </p:txBody>
      </p:sp>
      <p:sp>
        <p:nvSpPr>
          <p:cNvPr id="3" name="Content Placeholder 2"/>
          <p:cNvSpPr>
            <a:spLocks noGrp="1"/>
          </p:cNvSpPr>
          <p:nvPr>
            <p:ph sz="half" idx="1"/>
          </p:nvPr>
        </p:nvSpPr>
        <p:spPr>
          <a:xfrm>
            <a:off x="838200" y="1586429"/>
            <a:ext cx="5181600" cy="4748270"/>
          </a:xfrm>
        </p:spPr>
        <p:txBody>
          <a:bodyPr>
            <a:normAutofit/>
          </a:bodyPr>
          <a:lstStyle/>
          <a:p>
            <a:pPr algn="r" rtl="1"/>
            <a:r>
              <a:rPr lang="ar-SA" dirty="0" smtClean="0"/>
              <a:t>ایجاد </a:t>
            </a:r>
            <a:r>
              <a:rPr lang="ar-SA" dirty="0"/>
              <a:t>آلودگی در </a:t>
            </a:r>
            <a:r>
              <a:rPr lang="ar-SA" dirty="0" smtClean="0"/>
              <a:t>هوا </a:t>
            </a:r>
            <a:endParaRPr lang="en-US" dirty="0" smtClean="0"/>
          </a:p>
          <a:p>
            <a:pPr algn="r" rtl="1"/>
            <a:r>
              <a:rPr lang="ar-SA" dirty="0" smtClean="0"/>
              <a:t>آب </a:t>
            </a:r>
            <a:r>
              <a:rPr lang="ar-SA" dirty="0"/>
              <a:t>های زیر زمینی و </a:t>
            </a:r>
            <a:r>
              <a:rPr lang="ar-SA" dirty="0" smtClean="0"/>
              <a:t>خاک</a:t>
            </a:r>
            <a:endParaRPr lang="en-US" dirty="0" smtClean="0"/>
          </a:p>
          <a:p>
            <a:pPr algn="r" rtl="1"/>
            <a:r>
              <a:rPr lang="ar-SA" dirty="0" smtClean="0"/>
              <a:t>فرسایش خاک</a:t>
            </a:r>
            <a:endParaRPr lang="en-US" dirty="0" smtClean="0"/>
          </a:p>
          <a:p>
            <a:pPr algn="r" rtl="1"/>
            <a:r>
              <a:rPr lang="ar-SA" dirty="0" smtClean="0"/>
              <a:t>استفاده </a:t>
            </a:r>
            <a:r>
              <a:rPr lang="ar-SA" dirty="0"/>
              <a:t>غلط از منابع زیر زمینی آب و در نتیجه </a:t>
            </a:r>
            <a:r>
              <a:rPr lang="ar-SA" dirty="0" smtClean="0"/>
              <a:t>خشکسالی</a:t>
            </a:r>
            <a:endParaRPr lang="en-US" dirty="0" smtClean="0"/>
          </a:p>
          <a:p>
            <a:pPr algn="r" rtl="1"/>
            <a:r>
              <a:rPr lang="ar-SA" dirty="0" smtClean="0"/>
              <a:t> </a:t>
            </a:r>
            <a:r>
              <a:rPr lang="ar-SA" dirty="0"/>
              <a:t>رها کردن مواد آلاینده از جمله بطری ها و مواد پلاستیکی در محیط زیست و وارد شدن آنها در زنجیره </a:t>
            </a:r>
            <a:r>
              <a:rPr lang="ar-SA" dirty="0" smtClean="0"/>
              <a:t>غذایی</a:t>
            </a:r>
            <a:endParaRPr lang="en-US" dirty="0" smtClean="0"/>
          </a:p>
          <a:p>
            <a:pPr algn="r" rtl="1"/>
            <a:r>
              <a:rPr lang="ar-SA" b="1" dirty="0" smtClean="0"/>
              <a:t>اثرات </a:t>
            </a:r>
            <a:r>
              <a:rPr lang="ar-SA" b="1" dirty="0"/>
              <a:t>تخریبی بر محیط زیست، سلامت، </a:t>
            </a:r>
            <a:r>
              <a:rPr lang="ar-SA" b="1" dirty="0">
                <a:solidFill>
                  <a:srgbClr val="FF0000"/>
                </a:solidFill>
              </a:rPr>
              <a:t>تغذیه و امنیت غذایی انسان </a:t>
            </a:r>
            <a:endParaRPr lang="en-US" b="1" dirty="0">
              <a:solidFill>
                <a:srgbClr val="FF0000"/>
              </a:solidFill>
            </a:endParaRP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1586429"/>
            <a:ext cx="5181600" cy="4748270"/>
          </a:xfrm>
        </p:spPr>
      </p:pic>
    </p:spTree>
    <p:extLst>
      <p:ext uri="{BB962C8B-B14F-4D97-AF65-F5344CB8AC3E}">
        <p14:creationId xmlns:p14="http://schemas.microsoft.com/office/powerpoint/2010/main" val="2960884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96109" y="1005840"/>
            <a:ext cx="6103344" cy="5226972"/>
          </a:xfrm>
        </p:spPr>
        <p:txBody>
          <a:bodyPr>
            <a:normAutofit/>
          </a:bodyPr>
          <a:lstStyle/>
          <a:p>
            <a:pPr algn="r" rtl="1"/>
            <a:r>
              <a:rPr lang="ar-SA" b="1" dirty="0"/>
              <a:t>همه </a:t>
            </a:r>
            <a:r>
              <a:rPr lang="ar-SA" b="1" dirty="0">
                <a:solidFill>
                  <a:srgbClr val="FF0000"/>
                </a:solidFill>
              </a:rPr>
              <a:t>بخش های توسعه </a:t>
            </a:r>
            <a:r>
              <a:rPr lang="ar-SA" b="1" dirty="0"/>
              <a:t>باید با نگاه </a:t>
            </a:r>
            <a:r>
              <a:rPr lang="ar-SA" b="1" dirty="0" smtClean="0"/>
              <a:t>سلامت</a:t>
            </a:r>
            <a:r>
              <a:rPr lang="fa-IR" b="1" dirty="0" smtClean="0"/>
              <a:t> </a:t>
            </a:r>
            <a:r>
              <a:rPr lang="ar-SA" b="1" dirty="0" smtClean="0"/>
              <a:t>محوری </a:t>
            </a:r>
            <a:r>
              <a:rPr lang="ar-SA" b="1" dirty="0"/>
              <a:t>به این نکته توجه نمایند که </a:t>
            </a:r>
            <a:r>
              <a:rPr lang="ar-SA" b="1" dirty="0">
                <a:solidFill>
                  <a:srgbClr val="FF0000"/>
                </a:solidFill>
              </a:rPr>
              <a:t>سیاست ها و برنامه </a:t>
            </a:r>
            <a:r>
              <a:rPr lang="ar-SA" b="1" dirty="0"/>
              <a:t>های خود را با هدف </a:t>
            </a:r>
            <a:endParaRPr lang="en-US" b="1" dirty="0" smtClean="0"/>
          </a:p>
          <a:p>
            <a:pPr algn="r" rtl="1"/>
            <a:r>
              <a:rPr lang="ar-SA" b="1" dirty="0">
                <a:solidFill>
                  <a:schemeClr val="accent6">
                    <a:lumMod val="75000"/>
                  </a:schemeClr>
                </a:solidFill>
              </a:rPr>
              <a:t>حفظ محیط زیست که متضمن حفظ سلامت و امنیت غذایی جامعه </a:t>
            </a:r>
            <a:r>
              <a:rPr lang="fa-IR" b="1" dirty="0" smtClean="0">
                <a:solidFill>
                  <a:schemeClr val="accent6">
                    <a:lumMod val="75000"/>
                  </a:schemeClr>
                </a:solidFill>
              </a:rPr>
              <a:t>در نظر بگیرند </a:t>
            </a:r>
            <a:endParaRPr lang="en-US" b="1" dirty="0" smtClean="0">
              <a:solidFill>
                <a:schemeClr val="accent6">
                  <a:lumMod val="75000"/>
                </a:schemeClr>
              </a:solidFill>
            </a:endParaRPr>
          </a:p>
          <a:p>
            <a:pPr algn="r" rtl="1"/>
            <a:r>
              <a:rPr lang="fa-IR" b="1" dirty="0" smtClean="0"/>
              <a:t>در </a:t>
            </a:r>
            <a:r>
              <a:rPr lang="ar-SA" b="1" dirty="0" smtClean="0"/>
              <a:t>بخش </a:t>
            </a:r>
            <a:r>
              <a:rPr lang="ar-SA" b="1" dirty="0"/>
              <a:t>های مرتبط </a:t>
            </a:r>
            <a:r>
              <a:rPr lang="en-US" b="1" dirty="0" smtClean="0"/>
              <a:t>)</a:t>
            </a:r>
            <a:r>
              <a:rPr lang="fa-IR" b="1" dirty="0" smtClean="0"/>
              <a:t>اعضای کار </a:t>
            </a:r>
            <a:r>
              <a:rPr lang="fa-IR" b="1" dirty="0" smtClean="0"/>
              <a:t>گروه سلامت وامنیت غذایی </a:t>
            </a:r>
            <a:r>
              <a:rPr lang="fa-IR" b="1" dirty="0" smtClean="0"/>
              <a:t> جهاد کشاورزی در تولید مواد غذایی سالم یا صنایع تولید موادغذایی یا سازمان صمت جهت فراهم کردن دسترسی وکنترل قیمتها و....) </a:t>
            </a:r>
            <a:r>
              <a:rPr lang="ar-SA" b="1" dirty="0"/>
              <a:t>حساس سازی </a:t>
            </a:r>
            <a:r>
              <a:rPr lang="fa-IR" b="1" dirty="0" smtClean="0"/>
              <a:t>انجام شود </a:t>
            </a:r>
            <a:endParaRPr lang="fa-IR" b="1" dirty="0" smtClean="0"/>
          </a:p>
          <a:p>
            <a:pPr algn="r" rtl="1"/>
            <a:r>
              <a:rPr lang="ar-SA" b="1" dirty="0" smtClean="0">
                <a:solidFill>
                  <a:srgbClr val="FF0000"/>
                </a:solidFill>
              </a:rPr>
              <a:t>محیط</a:t>
            </a:r>
            <a:r>
              <a:rPr lang="fa-IR" b="1" dirty="0" smtClean="0">
                <a:solidFill>
                  <a:srgbClr val="FF0000"/>
                </a:solidFill>
              </a:rPr>
              <a:t> های </a:t>
            </a:r>
            <a:r>
              <a:rPr lang="ar-SA" b="1" dirty="0" smtClean="0">
                <a:solidFill>
                  <a:srgbClr val="FF0000"/>
                </a:solidFill>
              </a:rPr>
              <a:t> </a:t>
            </a:r>
            <a:r>
              <a:rPr lang="ar-SA" b="1" dirty="0">
                <a:solidFill>
                  <a:srgbClr val="FF0000"/>
                </a:solidFill>
              </a:rPr>
              <a:t>حامی تغذیه سالم و امنیت </a:t>
            </a:r>
            <a:r>
              <a:rPr lang="ar-SA" b="1" dirty="0" smtClean="0">
                <a:solidFill>
                  <a:srgbClr val="FF0000"/>
                </a:solidFill>
              </a:rPr>
              <a:t>غذایی</a:t>
            </a:r>
            <a:r>
              <a:rPr lang="fa-IR" b="1" dirty="0" smtClean="0">
                <a:solidFill>
                  <a:srgbClr val="FF0000"/>
                </a:solidFill>
              </a:rPr>
              <a:t> </a:t>
            </a:r>
            <a:r>
              <a:rPr lang="ar-SA" b="1" dirty="0" smtClean="0">
                <a:solidFill>
                  <a:srgbClr val="FF0000"/>
                </a:solidFill>
              </a:rPr>
              <a:t>فراهم </a:t>
            </a:r>
            <a:r>
              <a:rPr lang="fa-IR" b="1" dirty="0" smtClean="0">
                <a:solidFill>
                  <a:srgbClr val="FF0000"/>
                </a:solidFill>
              </a:rPr>
              <a:t>شود </a:t>
            </a:r>
            <a:endParaRPr lang="en-US" b="1" dirty="0">
              <a:solidFill>
                <a:srgbClr val="FF0000"/>
              </a:solidFill>
            </a:endParaRPr>
          </a:p>
        </p:txBody>
      </p:sp>
      <p:pic>
        <p:nvPicPr>
          <p:cNvPr id="6" name="Content Placeholder 5"/>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3040"/>
          <a:stretch/>
        </p:blipFill>
        <p:spPr>
          <a:xfrm>
            <a:off x="6896560" y="1005840"/>
            <a:ext cx="4457240" cy="5226972"/>
          </a:xfrm>
        </p:spPr>
      </p:pic>
    </p:spTree>
    <p:extLst>
      <p:ext uri="{BB962C8B-B14F-4D97-AF65-F5344CB8AC3E}">
        <p14:creationId xmlns:p14="http://schemas.microsoft.com/office/powerpoint/2010/main" val="1528969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1737"/>
            <a:ext cx="10515600" cy="1325563"/>
          </a:xfrm>
          <a:solidFill>
            <a:srgbClr val="00B050"/>
          </a:solidFill>
        </p:spPr>
        <p:txBody>
          <a:bodyPr/>
          <a:lstStyle/>
          <a:p>
            <a:pPr algn="r" rtl="1"/>
            <a:r>
              <a:rPr lang="ar-SA" dirty="0" smtClean="0"/>
              <a:t>سازمان جهانی بهداشت </a:t>
            </a:r>
            <a:endParaRPr lang="en-US" dirty="0"/>
          </a:p>
        </p:txBody>
      </p:sp>
      <p:sp>
        <p:nvSpPr>
          <p:cNvPr id="3" name="Content Placeholder 2"/>
          <p:cNvSpPr>
            <a:spLocks noGrp="1"/>
          </p:cNvSpPr>
          <p:nvPr>
            <p:ph idx="1"/>
          </p:nvPr>
        </p:nvSpPr>
        <p:spPr>
          <a:xfrm>
            <a:off x="838200" y="1520327"/>
            <a:ext cx="10515600" cy="5233169"/>
          </a:xfrm>
        </p:spPr>
        <p:txBody>
          <a:bodyPr>
            <a:normAutofit fontScale="85000" lnSpcReduction="10000"/>
          </a:bodyPr>
          <a:lstStyle/>
          <a:p>
            <a:pPr algn="r" rtl="1">
              <a:lnSpc>
                <a:spcPct val="160000"/>
              </a:lnSpc>
            </a:pPr>
            <a:r>
              <a:rPr lang="ar-SA" b="1" dirty="0" smtClean="0"/>
              <a:t>هم </a:t>
            </a:r>
            <a:r>
              <a:rPr lang="ar-SA" b="1" dirty="0"/>
              <a:t>چنان </a:t>
            </a:r>
            <a:r>
              <a:rPr lang="ar-SA" b="1" u="sng" dirty="0">
                <a:solidFill>
                  <a:srgbClr val="FF0000"/>
                </a:solidFill>
              </a:rPr>
              <a:t>به موج فزاینده چاقی </a:t>
            </a:r>
            <a:r>
              <a:rPr lang="ar-SA" b="1" dirty="0"/>
              <a:t>در اثر مصرف غذاهای ناسالم </a:t>
            </a:r>
            <a:r>
              <a:rPr lang="fa-IR" b="1" dirty="0" smtClean="0"/>
              <a:t>(</a:t>
            </a:r>
            <a:r>
              <a:rPr lang="ar-SA" b="1" dirty="0" smtClean="0"/>
              <a:t>حاوی </a:t>
            </a:r>
            <a:r>
              <a:rPr lang="ar-SA" b="1" dirty="0"/>
              <a:t>قند، نمک و چربی زیاد و فقیر از فیبر </a:t>
            </a:r>
            <a:r>
              <a:rPr lang="ar-SA" b="1" dirty="0" smtClean="0"/>
              <a:t>غذایی</a:t>
            </a:r>
            <a:r>
              <a:rPr lang="fa-IR" b="1" dirty="0" smtClean="0"/>
              <a:t>) </a:t>
            </a:r>
            <a:r>
              <a:rPr lang="ar-SA" b="1" dirty="0" smtClean="0"/>
              <a:t> </a:t>
            </a:r>
            <a:r>
              <a:rPr lang="ar-SA" b="1" dirty="0"/>
              <a:t>و افزایش شیوع سرطان و بیماری های </a:t>
            </a:r>
            <a:r>
              <a:rPr lang="ar-SA" b="1" dirty="0" smtClean="0"/>
              <a:t>قلبی،</a:t>
            </a:r>
            <a:r>
              <a:rPr lang="fa-IR" b="1" dirty="0" smtClean="0"/>
              <a:t>تاکید داره و</a:t>
            </a:r>
            <a:r>
              <a:rPr lang="ar-SA" b="1" dirty="0" smtClean="0"/>
              <a:t> </a:t>
            </a:r>
            <a:endParaRPr lang="fa-IR" b="1" dirty="0" smtClean="0"/>
          </a:p>
          <a:p>
            <a:pPr marL="0" indent="0" algn="r" rtl="1">
              <a:lnSpc>
                <a:spcPct val="170000"/>
              </a:lnSpc>
              <a:buNone/>
            </a:pPr>
            <a:r>
              <a:rPr lang="fa-IR" b="1" dirty="0" smtClean="0"/>
              <a:t>روی </a:t>
            </a:r>
            <a:r>
              <a:rPr lang="ar-SA" b="1" dirty="0" smtClean="0"/>
              <a:t>فعالیت </a:t>
            </a:r>
            <a:r>
              <a:rPr lang="ar-SA" b="1" dirty="0"/>
              <a:t>صنایع غذایی در تولید غذاهای بشدت فرآوری شده و ضرورت جلب همکاری آنها در تولید محصولات غذایی سلامت محور </a:t>
            </a:r>
            <a:r>
              <a:rPr lang="fa-IR" b="1" dirty="0" smtClean="0"/>
              <a:t>به شدت </a:t>
            </a:r>
            <a:r>
              <a:rPr lang="ar-SA" b="1" dirty="0" smtClean="0"/>
              <a:t>تاکید </a:t>
            </a:r>
            <a:r>
              <a:rPr lang="fa-IR" b="1" dirty="0" smtClean="0"/>
              <a:t>می کنه</a:t>
            </a:r>
            <a:endParaRPr lang="en-US" b="1" dirty="0"/>
          </a:p>
          <a:p>
            <a:pPr algn="r" rtl="1"/>
            <a:r>
              <a:rPr lang="fa-IR" b="1" dirty="0" smtClean="0"/>
              <a:t>همینطور روی </a:t>
            </a:r>
            <a:r>
              <a:rPr lang="ar-SA" b="1" dirty="0" smtClean="0"/>
              <a:t>استفاده </a:t>
            </a:r>
            <a:r>
              <a:rPr lang="ar-SA" b="1" dirty="0"/>
              <a:t>از </a:t>
            </a:r>
            <a:r>
              <a:rPr lang="ar-SA" b="1" dirty="0">
                <a:solidFill>
                  <a:srgbClr val="FF0000"/>
                </a:solidFill>
              </a:rPr>
              <a:t>بطری ها و پاکت های پلاستیکی </a:t>
            </a:r>
            <a:r>
              <a:rPr lang="ar-SA" b="1" dirty="0"/>
              <a:t>و رها کردن آنها در محیط، </a:t>
            </a:r>
            <a:endParaRPr lang="fa-IR" b="1" dirty="0" smtClean="0"/>
          </a:p>
          <a:p>
            <a:pPr marL="0" indent="0" algn="r" rtl="1">
              <a:buNone/>
            </a:pPr>
            <a:r>
              <a:rPr lang="fa-IR" b="1" dirty="0" smtClean="0"/>
              <a:t>که</a:t>
            </a:r>
            <a:r>
              <a:rPr lang="ar-SA" b="1" dirty="0" smtClean="0"/>
              <a:t> </a:t>
            </a:r>
            <a:r>
              <a:rPr lang="ar-SA" b="1" dirty="0"/>
              <a:t>موجب ورود ترکیبات سرطانزای حاصل از </a:t>
            </a:r>
            <a:r>
              <a:rPr lang="ar-SA" b="1" dirty="0">
                <a:solidFill>
                  <a:srgbClr val="FF0000"/>
                </a:solidFill>
              </a:rPr>
              <a:t>تجزیه آنها در زنجیره غذایی </a:t>
            </a:r>
            <a:r>
              <a:rPr lang="ar-SA" b="1" dirty="0"/>
              <a:t>انسان </a:t>
            </a:r>
            <a:r>
              <a:rPr lang="ar-SA" b="1" dirty="0" smtClean="0"/>
              <a:t>ها</a:t>
            </a:r>
            <a:r>
              <a:rPr lang="fa-IR" b="1" dirty="0" smtClean="0"/>
              <a:t> </a:t>
            </a:r>
            <a:r>
              <a:rPr lang="fa-IR" b="1" dirty="0" smtClean="0"/>
              <a:t>میشود </a:t>
            </a:r>
            <a:r>
              <a:rPr lang="fa-IR" b="1" dirty="0" smtClean="0"/>
              <a:t>ومیتواند </a:t>
            </a:r>
            <a:r>
              <a:rPr lang="fa-IR" b="1" dirty="0" smtClean="0">
                <a:solidFill>
                  <a:srgbClr val="FF0000"/>
                </a:solidFill>
              </a:rPr>
              <a:t>بر </a:t>
            </a:r>
            <a:r>
              <a:rPr lang="fa-IR" b="1" dirty="0" smtClean="0">
                <a:solidFill>
                  <a:srgbClr val="FF0000"/>
                </a:solidFill>
              </a:rPr>
              <a:t>آلوده کردن کره زمین </a:t>
            </a:r>
            <a:r>
              <a:rPr lang="ar-SA" b="1" dirty="0" smtClean="0">
                <a:solidFill>
                  <a:srgbClr val="FF0000"/>
                </a:solidFill>
              </a:rPr>
              <a:t> </a:t>
            </a:r>
            <a:r>
              <a:rPr lang="ar-SA" b="1" dirty="0">
                <a:solidFill>
                  <a:srgbClr val="FF0000"/>
                </a:solidFill>
              </a:rPr>
              <a:t>و شیوع بیشتر </a:t>
            </a:r>
            <a:r>
              <a:rPr lang="ar-SA" b="1" dirty="0" smtClean="0">
                <a:solidFill>
                  <a:srgbClr val="FF0000"/>
                </a:solidFill>
              </a:rPr>
              <a:t>سرطانها</a:t>
            </a:r>
            <a:r>
              <a:rPr lang="fa-IR" b="1" dirty="0" smtClean="0">
                <a:solidFill>
                  <a:srgbClr val="FF0000"/>
                </a:solidFill>
              </a:rPr>
              <a:t> بشود را </a:t>
            </a:r>
            <a:r>
              <a:rPr lang="fa-IR" b="1" dirty="0" smtClean="0"/>
              <a:t>هم پیگیری میکند  </a:t>
            </a:r>
          </a:p>
          <a:p>
            <a:pPr marL="0" indent="0" algn="r" rtl="1">
              <a:buNone/>
            </a:pPr>
            <a:endParaRPr lang="fa-IR" b="1" dirty="0" smtClean="0"/>
          </a:p>
          <a:p>
            <a:pPr marL="0" indent="0" algn="r" rtl="1">
              <a:buNone/>
            </a:pPr>
            <a:r>
              <a:rPr lang="ar-SA" b="1" dirty="0"/>
              <a:t>هم چنین اجتناب از مصرف غذاهای فرآوری شده و نوشیدنی های قندی و توصیه به مصرف غذاهای تازه و غیر فرآوری شده که در فروشگاههای محلی در دسترس هستند را تاکید کرده است</a:t>
            </a:r>
            <a:r>
              <a:rPr lang="en-US" b="1" dirty="0"/>
              <a:t>.</a:t>
            </a:r>
            <a:br>
              <a:rPr lang="en-US" b="1" dirty="0"/>
            </a:br>
            <a:endParaRPr lang="en-US" b="1" dirty="0"/>
          </a:p>
        </p:txBody>
      </p:sp>
    </p:spTree>
    <p:extLst>
      <p:ext uri="{BB962C8B-B14F-4D97-AF65-F5344CB8AC3E}">
        <p14:creationId xmlns:p14="http://schemas.microsoft.com/office/powerpoint/2010/main" val="11876131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a:bodyPr>
          <a:lstStyle/>
          <a:p>
            <a:pPr algn="r" rtl="1"/>
            <a:r>
              <a:rPr lang="fa-IR" sz="4400" b="1" u="sng" dirty="0" smtClean="0"/>
              <a:t> برای سلامت زمین  </a:t>
            </a:r>
          </a:p>
          <a:p>
            <a:pPr algn="r" rtl="1"/>
            <a:r>
              <a:rPr lang="ar-SA" sz="4400" b="1" u="sng" dirty="0" smtClean="0"/>
              <a:t>از </a:t>
            </a:r>
            <a:r>
              <a:rPr lang="ar-SA" sz="4400" b="1" u="sng" dirty="0"/>
              <a:t>همین امروز تغذیه خود را اصلاح </a:t>
            </a:r>
            <a:r>
              <a:rPr lang="ar-SA" sz="4400" b="1" u="sng" dirty="0" smtClean="0"/>
              <a:t>کنی</a:t>
            </a:r>
            <a:r>
              <a:rPr lang="fa-IR" sz="4400" b="1" u="sng" dirty="0" smtClean="0"/>
              <a:t>م</a:t>
            </a:r>
            <a:r>
              <a:rPr lang="ar-SA" sz="4400" b="1" u="sng" dirty="0" smtClean="0"/>
              <a:t>"</a:t>
            </a:r>
            <a:endParaRPr lang="en-US" sz="4400" dirty="0"/>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62660" y="1825624"/>
            <a:ext cx="4549967" cy="4244669"/>
          </a:xfrm>
        </p:spPr>
      </p:pic>
    </p:spTree>
    <p:extLst>
      <p:ext uri="{BB962C8B-B14F-4D97-AF65-F5344CB8AC3E}">
        <p14:creationId xmlns:p14="http://schemas.microsoft.com/office/powerpoint/2010/main" val="9769631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solidFill>
            <a:srgbClr val="FFFF00"/>
          </a:solidFill>
        </p:spPr>
        <p:txBody>
          <a:bodyPr/>
          <a:lstStyle/>
          <a:p>
            <a:pPr algn="r" rtl="1"/>
            <a:r>
              <a:rPr lang="ar-SA" dirty="0"/>
              <a:t>"</a:t>
            </a:r>
            <a:r>
              <a:rPr lang="ar-SA" b="1" u="sng" dirty="0"/>
              <a:t>از همین امروز تغذیه خود را اصلاح کنید"</a:t>
            </a:r>
            <a:endParaRPr lang="en-US" dirty="0"/>
          </a:p>
        </p:txBody>
      </p:sp>
      <p:sp>
        <p:nvSpPr>
          <p:cNvPr id="8" name="Content Placeholder 7"/>
          <p:cNvSpPr>
            <a:spLocks noGrp="1"/>
          </p:cNvSpPr>
          <p:nvPr>
            <p:ph idx="1"/>
          </p:nvPr>
        </p:nvSpPr>
        <p:spPr>
          <a:xfrm>
            <a:off x="378823" y="1825624"/>
            <a:ext cx="10974977" cy="5032375"/>
          </a:xfrm>
        </p:spPr>
        <p:txBody>
          <a:bodyPr>
            <a:normAutofit fontScale="85000" lnSpcReduction="20000"/>
          </a:bodyPr>
          <a:lstStyle/>
          <a:p>
            <a:pPr algn="r" rtl="1"/>
            <a:r>
              <a:rPr lang="fa-IR" sz="4400" b="1" dirty="0"/>
              <a:t>تغذيه مناسب براي سلامتي بهينه ضروري است. </a:t>
            </a:r>
            <a:endParaRPr lang="fa-IR" sz="4400" b="1" dirty="0" smtClean="0"/>
          </a:p>
          <a:p>
            <a:pPr algn="r" rtl="1"/>
            <a:r>
              <a:rPr lang="fa-IR" sz="4400" b="1" dirty="0" smtClean="0">
                <a:solidFill>
                  <a:srgbClr val="FF0000"/>
                </a:solidFill>
              </a:rPr>
              <a:t>سياستها </a:t>
            </a:r>
            <a:r>
              <a:rPr lang="fa-IR" sz="4400" b="1" dirty="0">
                <a:solidFill>
                  <a:srgbClr val="FF0000"/>
                </a:solidFill>
              </a:rPr>
              <a:t>و </a:t>
            </a:r>
            <a:r>
              <a:rPr lang="fa-IR" sz="4400" b="1" dirty="0" smtClean="0">
                <a:solidFill>
                  <a:srgbClr val="FF0000"/>
                </a:solidFill>
              </a:rPr>
              <a:t>برنامه هاي </a:t>
            </a:r>
            <a:r>
              <a:rPr lang="fa-IR" sz="4400" b="1" dirty="0">
                <a:solidFill>
                  <a:srgbClr val="FF0000"/>
                </a:solidFill>
              </a:rPr>
              <a:t>دولت كه با هدف </a:t>
            </a:r>
            <a:r>
              <a:rPr lang="fa-IR" sz="4400" b="1" dirty="0" smtClean="0">
                <a:solidFill>
                  <a:srgbClr val="FF0000"/>
                </a:solidFill>
              </a:rPr>
              <a:t>توسعه سلامت </a:t>
            </a:r>
            <a:r>
              <a:rPr lang="fa-IR" sz="4400" b="1" dirty="0">
                <a:solidFill>
                  <a:srgbClr val="FF0000"/>
                </a:solidFill>
              </a:rPr>
              <a:t>تدوين ميشوند </a:t>
            </a:r>
            <a:endParaRPr lang="fa-IR" sz="4400" b="1" dirty="0" smtClean="0">
              <a:solidFill>
                <a:srgbClr val="FF0000"/>
              </a:solidFill>
            </a:endParaRPr>
          </a:p>
          <a:p>
            <a:pPr algn="r" rtl="1">
              <a:lnSpc>
                <a:spcPct val="160000"/>
              </a:lnSpc>
            </a:pPr>
            <a:r>
              <a:rPr lang="fa-IR" sz="4400" b="1" dirty="0" smtClean="0"/>
              <a:t>لازم </a:t>
            </a:r>
            <a:r>
              <a:rPr lang="fa-IR" sz="4400" b="1" dirty="0" smtClean="0"/>
              <a:t>است ، این سیاستها ، </a:t>
            </a:r>
            <a:r>
              <a:rPr lang="fa-IR" sz="4400" b="1" dirty="0"/>
              <a:t>در برگيرنده تدارك غذاي </a:t>
            </a:r>
            <a:r>
              <a:rPr lang="fa-IR" sz="4400" b="1" dirty="0" smtClean="0"/>
              <a:t>سالم و مناسب (</a:t>
            </a:r>
            <a:r>
              <a:rPr lang="fa-IR" sz="4400" b="1" dirty="0" smtClean="0">
                <a:solidFill>
                  <a:srgbClr val="FF0000"/>
                </a:solidFill>
              </a:rPr>
              <a:t>از مزرعه تا سفره </a:t>
            </a:r>
            <a:r>
              <a:rPr lang="fa-IR" sz="4400" b="1" dirty="0" smtClean="0"/>
              <a:t>) </a:t>
            </a:r>
            <a:r>
              <a:rPr lang="fa-IR" sz="4400" b="1" dirty="0"/>
              <a:t>و به لحاظ اقتصادي </a:t>
            </a:r>
            <a:r>
              <a:rPr lang="fa-IR" sz="4400" b="1" dirty="0" smtClean="0"/>
              <a:t>واجتماعي </a:t>
            </a:r>
            <a:r>
              <a:rPr lang="fa-IR" sz="4400" b="1" dirty="0"/>
              <a:t>براي سرپرست و آحاد خانوار قابل تامين و قابل دسترسي باشد</a:t>
            </a:r>
            <a:r>
              <a:rPr lang="fa-IR" sz="4400" b="1" dirty="0" smtClean="0"/>
              <a:t> </a:t>
            </a:r>
            <a:br>
              <a:rPr lang="fa-IR" sz="4400" b="1" dirty="0" smtClean="0"/>
            </a:br>
            <a:endParaRPr lang="en-US" sz="4400" b="1" dirty="0"/>
          </a:p>
        </p:txBody>
      </p:sp>
    </p:spTree>
    <p:extLst>
      <p:ext uri="{BB962C8B-B14F-4D97-AF65-F5344CB8AC3E}">
        <p14:creationId xmlns:p14="http://schemas.microsoft.com/office/powerpoint/2010/main" val="2878211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2459516" y="367517"/>
            <a:ext cx="7772400" cy="774700"/>
          </a:xfrm>
          <a:solidFill>
            <a:srgbClr val="FFC000"/>
          </a:solidFill>
        </p:spPr>
        <p:style>
          <a:lnRef idx="1">
            <a:schemeClr val="accent2"/>
          </a:lnRef>
          <a:fillRef idx="2">
            <a:schemeClr val="accent2"/>
          </a:fillRef>
          <a:effectRef idx="1">
            <a:schemeClr val="accent2"/>
          </a:effectRef>
          <a:fontRef idx="minor">
            <a:schemeClr val="dk1"/>
          </a:fontRef>
        </p:style>
        <p:txBody>
          <a:bodyPr>
            <a:normAutofit/>
          </a:bodyPr>
          <a:lstStyle/>
          <a:p>
            <a:pPr algn="r" rtl="1" eaLnBrk="1" hangingPunct="1">
              <a:defRPr/>
            </a:pPr>
            <a:r>
              <a:rPr lang="fa-IR" altLang="en-US" sz="3200" dirty="0" smtClean="0">
                <a:cs typeface="B Titr" panose="00000700000000000000" pitchFamily="2" charset="-78"/>
              </a:rPr>
              <a:t>امنیت </a:t>
            </a:r>
            <a:r>
              <a:rPr lang="fa-IR" altLang="en-US" sz="3200" dirty="0">
                <a:cs typeface="B Titr" panose="00000700000000000000" pitchFamily="2" charset="-78"/>
              </a:rPr>
              <a:t>غذا و تغذیه</a:t>
            </a:r>
            <a:endParaRPr lang="hi-IN" altLang="en-US" sz="5400" dirty="0"/>
          </a:p>
        </p:txBody>
      </p:sp>
      <p:sp>
        <p:nvSpPr>
          <p:cNvPr id="17411" name="Content Placeholder 2"/>
          <p:cNvSpPr>
            <a:spLocks noGrp="1"/>
          </p:cNvSpPr>
          <p:nvPr>
            <p:ph sz="quarter" idx="1"/>
          </p:nvPr>
        </p:nvSpPr>
        <p:spPr>
          <a:xfrm>
            <a:off x="837283" y="1371600"/>
            <a:ext cx="11016866" cy="5257800"/>
          </a:xfrm>
        </p:spPr>
        <p:txBody>
          <a:bodyPr>
            <a:normAutofit/>
          </a:bodyPr>
          <a:lstStyle/>
          <a:p>
            <a:pPr marL="0" indent="0" algn="ctr" rtl="1">
              <a:spcBef>
                <a:spcPts val="580"/>
              </a:spcBef>
              <a:buNone/>
              <a:defRPr/>
            </a:pPr>
            <a:endParaRPr lang="fa-IR" b="1" dirty="0" smtClean="0">
              <a:cs typeface="B Nazanin" panose="00000400000000000000" pitchFamily="2" charset="-78"/>
            </a:endParaRPr>
          </a:p>
          <a:p>
            <a:pPr marL="0" indent="0" algn="ctr" rtl="1">
              <a:lnSpc>
                <a:spcPct val="150000"/>
              </a:lnSpc>
              <a:spcBef>
                <a:spcPts val="580"/>
              </a:spcBef>
              <a:buNone/>
              <a:defRPr/>
            </a:pPr>
            <a:r>
              <a:rPr lang="fa-IR" sz="3200" b="1" dirty="0">
                <a:cs typeface="B Nazanin" panose="00000400000000000000" pitchFamily="2" charset="-78"/>
              </a:rPr>
              <a:t>تعريف مورد قبول مجامع علمي وبين المللي</a:t>
            </a:r>
          </a:p>
          <a:p>
            <a:pPr marL="0" indent="0" algn="ctr" rtl="1">
              <a:lnSpc>
                <a:spcPct val="150000"/>
              </a:lnSpc>
              <a:spcBef>
                <a:spcPts val="580"/>
              </a:spcBef>
              <a:buNone/>
              <a:defRPr/>
            </a:pPr>
            <a:r>
              <a:rPr lang="fa-IR" sz="3200" b="1" dirty="0">
                <a:solidFill>
                  <a:srgbClr val="FF0000"/>
                </a:solidFill>
                <a:cs typeface="B Nazanin" panose="00000400000000000000" pitchFamily="2" charset="-78"/>
              </a:rPr>
              <a:t>دسترسی مردم </a:t>
            </a:r>
            <a:r>
              <a:rPr lang="fa-IR" sz="3200" b="1" dirty="0">
                <a:cs typeface="B Nazanin" panose="00000400000000000000" pitchFamily="2" charset="-78"/>
              </a:rPr>
              <a:t>در </a:t>
            </a:r>
            <a:r>
              <a:rPr lang="fa-IR" sz="3200" b="1" dirty="0">
                <a:solidFill>
                  <a:srgbClr val="FF0000"/>
                </a:solidFill>
                <a:cs typeface="B Nazanin" panose="00000400000000000000" pitchFamily="2" charset="-78"/>
              </a:rPr>
              <a:t>تمام اوقات </a:t>
            </a:r>
            <a:r>
              <a:rPr lang="fa-IR" sz="3200" b="1" dirty="0">
                <a:cs typeface="B Nazanin" panose="00000400000000000000" pitchFamily="2" charset="-78"/>
              </a:rPr>
              <a:t>به </a:t>
            </a:r>
            <a:r>
              <a:rPr lang="fa-IR" sz="3200" b="1" dirty="0">
                <a:solidFill>
                  <a:srgbClr val="FF0000"/>
                </a:solidFill>
                <a:cs typeface="B Nazanin" panose="00000400000000000000" pitchFamily="2" charset="-78"/>
              </a:rPr>
              <a:t>غذای کافی</a:t>
            </a:r>
            <a:r>
              <a:rPr lang="fa-IR" sz="3200" b="1" dirty="0">
                <a:cs typeface="B Nazanin" panose="00000400000000000000" pitchFamily="2" charset="-78"/>
              </a:rPr>
              <a:t>، سالم و مطلوب با مطلوبیت اجتماعی و فرهنگی و </a:t>
            </a:r>
            <a:r>
              <a:rPr lang="fa-IR" sz="3200" b="1" dirty="0">
                <a:solidFill>
                  <a:srgbClr val="FF0000"/>
                </a:solidFill>
                <a:cs typeface="B Nazanin" panose="00000400000000000000" pitchFamily="2" charset="-78"/>
              </a:rPr>
              <a:t>بهره مندی تمام سلولها </a:t>
            </a:r>
            <a:r>
              <a:rPr lang="fa-IR" sz="3200" b="1" dirty="0">
                <a:cs typeface="B Nazanin" panose="00000400000000000000" pitchFamily="2" charset="-78"/>
              </a:rPr>
              <a:t>از مواد مغذی کافی برای دستیابی </a:t>
            </a:r>
            <a:r>
              <a:rPr lang="fa-IR" sz="4800" b="1" u="sng" dirty="0">
                <a:solidFill>
                  <a:schemeClr val="accent6">
                    <a:lumMod val="75000"/>
                  </a:schemeClr>
                </a:solidFill>
                <a:cs typeface="B Nazanin" panose="00000400000000000000" pitchFamily="2" charset="-78"/>
              </a:rPr>
              <a:t>به زندگی سالم و فعال</a:t>
            </a:r>
            <a:endParaRPr lang="en-US" sz="4800" b="1" u="sng" dirty="0">
              <a:solidFill>
                <a:schemeClr val="accent6">
                  <a:lumMod val="75000"/>
                </a:schemeClr>
              </a:solidFill>
              <a:cs typeface="B Nazanin" panose="00000400000000000000" pitchFamily="2" charset="-78"/>
            </a:endParaRPr>
          </a:p>
          <a:p>
            <a:pPr marL="274320" indent="-274320" algn="r" rtl="1">
              <a:spcBef>
                <a:spcPts val="580"/>
              </a:spcBef>
              <a:buNone/>
              <a:defRPr/>
            </a:pPr>
            <a:endParaRPr lang="hi-IN" b="1" dirty="0" smtClean="0">
              <a:solidFill>
                <a:srgbClr val="00B050"/>
              </a:solidFill>
            </a:endParaRPr>
          </a:p>
        </p:txBody>
      </p:sp>
      <p:graphicFrame>
        <p:nvGraphicFramePr>
          <p:cNvPr id="3" name="Object 6"/>
          <p:cNvGraphicFramePr>
            <a:graphicFrameLocks noChangeAspect="1"/>
          </p:cNvGraphicFramePr>
          <p:nvPr/>
        </p:nvGraphicFramePr>
        <p:xfrm>
          <a:off x="3124200" y="5357814"/>
          <a:ext cx="4724400" cy="1271587"/>
        </p:xfrm>
        <a:graphic>
          <a:graphicData uri="http://schemas.openxmlformats.org/presentationml/2006/ole">
            <mc:AlternateContent xmlns:mc="http://schemas.openxmlformats.org/markup-compatibility/2006">
              <mc:Choice xmlns:v="urn:schemas-microsoft-com:vml" Requires="v">
                <p:oleObj spid="_x0000_s6204" name="Clip" r:id="rId3" imgW="4279392" imgH="4016999" progId="">
                  <p:embed/>
                </p:oleObj>
              </mc:Choice>
              <mc:Fallback>
                <p:oleObj name="Clip" r:id="rId3" imgW="4279392" imgH="4016999"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5357814"/>
                        <a:ext cx="4724400"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461" name="Slide Number Placeholder 4"/>
          <p:cNvSpPr>
            <a:spLocks noGrp="1"/>
          </p:cNvSpPr>
          <p:nvPr>
            <p:ph type="sldNum" sz="quarter" idx="11"/>
          </p:nvPr>
        </p:nvSpPr>
        <p:spPr bwMode="auto">
          <a:xfrm>
            <a:off x="1670050" y="6210300"/>
            <a:ext cx="457200" cy="457200"/>
          </a:xfrm>
          <a:prstGeom prst="ellipse">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fld id="{C61FE107-6F26-4B37-8CAC-8F5A3E90D632}" type="slidenum">
              <a:rPr lang="fa-IR" altLang="en-US">
                <a:solidFill>
                  <a:srgbClr val="898989"/>
                </a:solidFill>
                <a:latin typeface="Calibri" pitchFamily="34" charset="0"/>
              </a:rPr>
              <a:pPr/>
              <a:t>9</a:t>
            </a:fld>
            <a:endParaRPr lang="fa-IR" altLang="en-US">
              <a:solidFill>
                <a:srgbClr val="898989"/>
              </a:solidFill>
              <a:latin typeface="Calibri" pitchFamily="34" charset="0"/>
            </a:endParaRPr>
          </a:p>
        </p:txBody>
      </p:sp>
    </p:spTree>
    <p:extLst>
      <p:ext uri="{BB962C8B-B14F-4D97-AF65-F5344CB8AC3E}">
        <p14:creationId xmlns:p14="http://schemas.microsoft.com/office/powerpoint/2010/main" val="24662365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TotalTime>
  <Words>3015</Words>
  <Application>Microsoft Office PowerPoint</Application>
  <PresentationFormat>Widescreen</PresentationFormat>
  <Paragraphs>197</Paragraphs>
  <Slides>30</Slides>
  <Notes>4</Notes>
  <HiddenSlides>0</HiddenSlides>
  <MMClips>1</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44" baseType="lpstr">
      <vt:lpstr>Arial</vt:lpstr>
      <vt:lpstr>B Nazanin</vt:lpstr>
      <vt:lpstr>B Tehran</vt:lpstr>
      <vt:lpstr>B Titr</vt:lpstr>
      <vt:lpstr>Calibri</vt:lpstr>
      <vt:lpstr>Calibri Light</vt:lpstr>
      <vt:lpstr>Century Schoolbook</vt:lpstr>
      <vt:lpstr>Mangal</vt:lpstr>
      <vt:lpstr>Times New Roman</vt:lpstr>
      <vt:lpstr>Titr</vt:lpstr>
      <vt:lpstr>Wingdings</vt:lpstr>
      <vt:lpstr>Zibaa</vt:lpstr>
      <vt:lpstr>Office Theme</vt:lpstr>
      <vt:lpstr>Clip</vt:lpstr>
      <vt:lpstr>PowerPoint Presentation</vt:lpstr>
      <vt:lpstr>PowerPoint Presentation</vt:lpstr>
      <vt:lpstr>PowerPoint Presentation</vt:lpstr>
      <vt:lpstr>اقدامات خطر آفرین انسان ها </vt:lpstr>
      <vt:lpstr>PowerPoint Presentation</vt:lpstr>
      <vt:lpstr>سازمان جهانی بهداشت </vt:lpstr>
      <vt:lpstr>PowerPoint Presentation</vt:lpstr>
      <vt:lpstr>"از همین امروز تغذیه خود را اصلاح کنید"</vt:lpstr>
      <vt:lpstr>امنیت غذا و تغذیه</vt:lpstr>
      <vt:lpstr>حفظ سلامت تغذيه اي وامنيت غذائي در سطح خانوار تابع 4 عامل  </vt:lpstr>
      <vt:lpstr>مدل مفهومي « امنیت غذا و تغذیه »</vt:lpstr>
      <vt:lpstr>food security index FSI (شاخص امنیت غذایی )</vt:lpstr>
      <vt:lpstr>نکته 4)وضعیت امنیت غذایی کشور در نقشه جهانی</vt:lpstr>
      <vt:lpstr>وضعیت امنیت غذا و تغذیه دراستانهای کشور با توجه به زیر ساخت های کشاورزی ، اقلیمی ، اقتصادی ، اجتماعی ، بهداشتی و تغذیه ای </vt:lpstr>
      <vt:lpstr>عدم تغذیه مناسب منجر به 2 نوع بیماری </vt:lpstr>
      <vt:lpstr>وضعیت  عوامل خطر تغذیه ایی بیماری های غیرواگیر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اقدامات تغذیه ای در هفته سلامت  17-23 اردیبهشت ماه روز  </vt:lpstr>
      <vt:lpstr>بار گذاری پوستر نمک  درسایت دانشگاه </vt:lpstr>
      <vt:lpstr>بار گذاری شعار تغذیه سالم در ماه مبارک رمضان در سایت دانشگاه </vt:lpstr>
      <vt:lpstr>PowerPoint Presentation</vt:lpstr>
      <vt:lpstr>PowerPoint Presentation</vt:lpstr>
      <vt:lpstr>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aseman</dc:creator>
  <cp:lastModifiedBy>aseman</cp:lastModifiedBy>
  <cp:revision>81</cp:revision>
  <dcterms:created xsi:type="dcterms:W3CDTF">2022-04-25T06:19:27Z</dcterms:created>
  <dcterms:modified xsi:type="dcterms:W3CDTF">2022-04-27T04:32:13Z</dcterms:modified>
</cp:coreProperties>
</file>